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tif" ContentType="image/tiff"/>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1662" r:id="rId2"/>
    <p:sldId id="1668" r:id="rId3"/>
    <p:sldId id="1738" r:id="rId4"/>
    <p:sldId id="1665" r:id="rId5"/>
    <p:sldId id="1666" r:id="rId6"/>
    <p:sldId id="1667" r:id="rId7"/>
    <p:sldId id="340" r:id="rId8"/>
    <p:sldId id="368" r:id="rId9"/>
    <p:sldId id="1130" r:id="rId10"/>
    <p:sldId id="1068" r:id="rId11"/>
    <p:sldId id="1069" r:id="rId12"/>
    <p:sldId id="1070" r:id="rId13"/>
    <p:sldId id="1071" r:id="rId14"/>
    <p:sldId id="1072" r:id="rId15"/>
    <p:sldId id="1073" r:id="rId16"/>
    <p:sldId id="1074" r:id="rId17"/>
    <p:sldId id="1076" r:id="rId18"/>
    <p:sldId id="1078" r:id="rId19"/>
    <p:sldId id="1128" r:id="rId20"/>
    <p:sldId id="1642" r:id="rId21"/>
    <p:sldId id="1129" r:id="rId22"/>
    <p:sldId id="458" r:id="rId23"/>
    <p:sldId id="1084" r:id="rId24"/>
    <p:sldId id="378" r:id="rId25"/>
    <p:sldId id="379" r:id="rId26"/>
    <p:sldId id="1669" r:id="rId27"/>
    <p:sldId id="1772" r:id="rId28"/>
    <p:sldId id="1773" r:id="rId29"/>
    <p:sldId id="1774" r:id="rId30"/>
    <p:sldId id="1775" r:id="rId31"/>
    <p:sldId id="1776" r:id="rId32"/>
    <p:sldId id="1777" r:id="rId33"/>
    <p:sldId id="1778" r:id="rId34"/>
    <p:sldId id="1779" r:id="rId35"/>
    <p:sldId id="1677" r:id="rId36"/>
    <p:sldId id="1781" r:id="rId37"/>
    <p:sldId id="1780" r:id="rId38"/>
    <p:sldId id="1672" r:id="rId39"/>
    <p:sldId id="1673" r:id="rId40"/>
    <p:sldId id="1674" r:id="rId41"/>
    <p:sldId id="1740" r:id="rId42"/>
    <p:sldId id="1710" r:id="rId43"/>
    <p:sldId id="1741" r:id="rId44"/>
    <p:sldId id="1687" r:id="rId45"/>
    <p:sldId id="1676" r:id="rId46"/>
    <p:sldId id="1769" r:id="rId47"/>
    <p:sldId id="1768" r:id="rId48"/>
    <p:sldId id="1725" r:id="rId49"/>
    <p:sldId id="1695" r:id="rId50"/>
    <p:sldId id="1696" r:id="rId51"/>
    <p:sldId id="1697" r:id="rId52"/>
    <p:sldId id="1782" r:id="rId53"/>
    <p:sldId id="1698" r:id="rId54"/>
    <p:sldId id="1700" r:id="rId55"/>
    <p:sldId id="1763" r:id="rId56"/>
    <p:sldId id="1766" r:id="rId57"/>
    <p:sldId id="1767" r:id="rId58"/>
    <p:sldId id="1752" r:id="rId59"/>
    <p:sldId id="1745" r:id="rId60"/>
    <p:sldId id="1744" r:id="rId61"/>
    <p:sldId id="1746" r:id="rId62"/>
    <p:sldId id="1748" r:id="rId63"/>
    <p:sldId id="1749" r:id="rId64"/>
    <p:sldId id="1751" r:id="rId65"/>
    <p:sldId id="1783" r:id="rId66"/>
    <p:sldId id="1784" r:id="rId67"/>
    <p:sldId id="1785" r:id="rId68"/>
    <p:sldId id="1716" r:id="rId69"/>
    <p:sldId id="1717" r:id="rId70"/>
    <p:sldId id="1706" r:id="rId71"/>
    <p:sldId id="1771" r:id="rId72"/>
    <p:sldId id="1739" r:id="rId73"/>
    <p:sldId id="1736" r:id="rId74"/>
    <p:sldId id="1755" r:id="rId75"/>
    <p:sldId id="1770" r:id="rId76"/>
    <p:sldId id="1760" r:id="rId77"/>
    <p:sldId id="1761" r:id="rId78"/>
    <p:sldId id="1786" r:id="rId79"/>
    <p:sldId id="1788" r:id="rId80"/>
    <p:sldId id="1787" r:id="rId81"/>
    <p:sldId id="1789" r:id="rId82"/>
    <p:sldId id="1758" r:id="rId83"/>
    <p:sldId id="1756" r:id="rId84"/>
    <p:sldId id="1757" r:id="rId85"/>
    <p:sldId id="1708" r:id="rId86"/>
    <p:sldId id="1709" r:id="rId87"/>
    <p:sldId id="1790" r:id="rId88"/>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4" autoAdjust="0"/>
    <p:restoredTop sz="94660"/>
  </p:normalViewPr>
  <p:slideViewPr>
    <p:cSldViewPr snapToGrid="0">
      <p:cViewPr>
        <p:scale>
          <a:sx n="100" d="100"/>
          <a:sy n="100" d="100"/>
        </p:scale>
        <p:origin x="1392" y="8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esProps" Target="presProps.xml"/><Relationship Id="rId91" Type="http://schemas.openxmlformats.org/officeDocument/2006/relationships/viewProps" Target="viewProps.xml"/><Relationship Id="rId92" Type="http://schemas.openxmlformats.org/officeDocument/2006/relationships/theme" Target="theme/theme1.xml"/><Relationship Id="rId93"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824A60-9A49-41AB-AEA4-BCD649EAE2C8}" type="datetimeFigureOut">
              <a:rPr lang="es-ES" smtClean="0"/>
              <a:pPr/>
              <a:t>28/8/21</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449E6A-6973-49EA-B870-3C428805EB26}" type="slidenum">
              <a:rPr lang="es-ES" smtClean="0"/>
              <a:pPr/>
              <a:t>‹Nr.›</a:t>
            </a:fld>
            <a:endParaRPr lang="es-ES"/>
          </a:p>
        </p:txBody>
      </p:sp>
    </p:spTree>
    <p:extLst>
      <p:ext uri="{BB962C8B-B14F-4D97-AF65-F5344CB8AC3E}">
        <p14:creationId xmlns:p14="http://schemas.microsoft.com/office/powerpoint/2010/main" val="2381931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ChangeArrowheads="1" noTextEdit="1"/>
          </p:cNvSpPr>
          <p:nvPr>
            <p:ph type="sldImg"/>
          </p:nvPr>
        </p:nvSpPr>
        <p:spPr>
          <a:ln/>
        </p:spPr>
      </p:sp>
      <p:sp>
        <p:nvSpPr>
          <p:cNvPr id="256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tLang="en-US">
              <a:latin typeface="Verdana" charset="0"/>
              <a:ea typeface="Arial Unicode MS" charset="0"/>
            </a:endParaRPr>
          </a:p>
        </p:txBody>
      </p:sp>
      <p:sp>
        <p:nvSpPr>
          <p:cNvPr id="25604" name="Slide Number Placeholder 3"/>
          <p:cNvSpPr txBox="1">
            <a:spLocks noGrp="1"/>
          </p:cNvSpPr>
          <p:nvPr/>
        </p:nvSpPr>
        <p:spPr bwMode="auto">
          <a:xfrm>
            <a:off x="5581650" y="6380163"/>
            <a:ext cx="42719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a:defRPr sz="1200">
                <a:solidFill>
                  <a:srgbClr val="0F5494"/>
                </a:solidFill>
                <a:latin typeface="Verdana" charset="0"/>
                <a:ea typeface="Arial Unicode MS" charset="0"/>
              </a:defRPr>
            </a:lvl1pPr>
            <a:lvl2pPr marL="742950" indent="-285750">
              <a:defRPr sz="1200">
                <a:solidFill>
                  <a:srgbClr val="0F5494"/>
                </a:solidFill>
                <a:latin typeface="Verdana" charset="0"/>
                <a:ea typeface="Arial Unicode MS" charset="0"/>
              </a:defRPr>
            </a:lvl2pPr>
            <a:lvl3pPr marL="1143000" indent="-228600">
              <a:defRPr sz="1200">
                <a:solidFill>
                  <a:srgbClr val="0F5494"/>
                </a:solidFill>
                <a:latin typeface="Verdana" charset="0"/>
                <a:ea typeface="Arial Unicode MS" charset="0"/>
              </a:defRPr>
            </a:lvl3pPr>
            <a:lvl4pPr marL="1600200" indent="-228600">
              <a:defRPr sz="1200">
                <a:solidFill>
                  <a:srgbClr val="0F5494"/>
                </a:solidFill>
                <a:latin typeface="Verdana" charset="0"/>
                <a:ea typeface="Arial Unicode MS" charset="0"/>
              </a:defRPr>
            </a:lvl4pPr>
            <a:lvl5pPr marL="2057400" indent="-228600">
              <a:defRPr sz="1200">
                <a:solidFill>
                  <a:srgbClr val="0F5494"/>
                </a:solidFill>
                <a:latin typeface="Verdana" charset="0"/>
                <a:ea typeface="Arial Unicode MS" charset="0"/>
              </a:defRPr>
            </a:lvl5pPr>
            <a:lvl6pPr marL="2514600" indent="-228600" eaLnBrk="0" fontAlgn="base" hangingPunct="0">
              <a:spcBef>
                <a:spcPct val="0"/>
              </a:spcBef>
              <a:spcAft>
                <a:spcPct val="0"/>
              </a:spcAft>
              <a:defRPr sz="1200">
                <a:solidFill>
                  <a:srgbClr val="0F5494"/>
                </a:solidFill>
                <a:latin typeface="Verdana" charset="0"/>
                <a:ea typeface="Arial Unicode MS" charset="0"/>
              </a:defRPr>
            </a:lvl6pPr>
            <a:lvl7pPr marL="2971800" indent="-228600" eaLnBrk="0" fontAlgn="base" hangingPunct="0">
              <a:spcBef>
                <a:spcPct val="0"/>
              </a:spcBef>
              <a:spcAft>
                <a:spcPct val="0"/>
              </a:spcAft>
              <a:defRPr sz="1200">
                <a:solidFill>
                  <a:srgbClr val="0F5494"/>
                </a:solidFill>
                <a:latin typeface="Verdana" charset="0"/>
                <a:ea typeface="Arial Unicode MS" charset="0"/>
              </a:defRPr>
            </a:lvl7pPr>
            <a:lvl8pPr marL="3429000" indent="-228600" eaLnBrk="0" fontAlgn="base" hangingPunct="0">
              <a:spcBef>
                <a:spcPct val="0"/>
              </a:spcBef>
              <a:spcAft>
                <a:spcPct val="0"/>
              </a:spcAft>
              <a:defRPr sz="1200">
                <a:solidFill>
                  <a:srgbClr val="0F5494"/>
                </a:solidFill>
                <a:latin typeface="Verdana" charset="0"/>
                <a:ea typeface="Arial Unicode MS" charset="0"/>
              </a:defRPr>
            </a:lvl8pPr>
            <a:lvl9pPr marL="3886200" indent="-228600" eaLnBrk="0" fontAlgn="base" hangingPunct="0">
              <a:spcBef>
                <a:spcPct val="0"/>
              </a:spcBef>
              <a:spcAft>
                <a:spcPct val="0"/>
              </a:spcAft>
              <a:defRPr sz="1200">
                <a:solidFill>
                  <a:srgbClr val="0F5494"/>
                </a:solidFill>
                <a:latin typeface="Verdana" charset="0"/>
                <a:ea typeface="Arial Unicode MS" charset="0"/>
              </a:defRPr>
            </a:lvl9pPr>
          </a:lstStyle>
          <a:p>
            <a:pPr algn="r"/>
            <a:fld id="{08E3632D-F9C5-794F-AD89-35C8B9DD690F}" type="slidenum">
              <a:rPr lang="en-GB" altLang="fr-FR">
                <a:solidFill>
                  <a:srgbClr val="0065A3"/>
                </a:solidFill>
                <a:sym typeface="Verdana" charset="0"/>
              </a:rPr>
              <a:pPr algn="r"/>
              <a:t>7</a:t>
            </a:fld>
            <a:endParaRPr lang="en-GB" altLang="fr-FR">
              <a:solidFill>
                <a:srgbClr val="0065A3"/>
              </a:solidFill>
              <a:sym typeface="Verdana" charset="0"/>
            </a:endParaRPr>
          </a:p>
        </p:txBody>
      </p:sp>
    </p:spTree>
    <p:extLst>
      <p:ext uri="{BB962C8B-B14F-4D97-AF65-F5344CB8AC3E}">
        <p14:creationId xmlns:p14="http://schemas.microsoft.com/office/powerpoint/2010/main" val="1822352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charset="0"/>
                <a:ea typeface="ＭＳ Ｐゴシック" charset="-128"/>
              </a:defRPr>
            </a:lvl1pPr>
            <a:lvl2pPr marL="742950" indent="-285750">
              <a:spcBef>
                <a:spcPct val="30000"/>
              </a:spcBef>
              <a:defRPr sz="1200">
                <a:solidFill>
                  <a:schemeClr val="tx1"/>
                </a:solidFill>
                <a:latin typeface="Arial" charset="0"/>
                <a:ea typeface="ＭＳ Ｐゴシック" charset="-128"/>
              </a:defRPr>
            </a:lvl2pPr>
            <a:lvl3pPr marL="1143000" indent="-228600">
              <a:spcBef>
                <a:spcPct val="30000"/>
              </a:spcBef>
              <a:defRPr sz="1200">
                <a:solidFill>
                  <a:schemeClr val="tx1"/>
                </a:solidFill>
                <a:latin typeface="Arial" charset="0"/>
                <a:ea typeface="ＭＳ Ｐゴシック" charset="-128"/>
              </a:defRPr>
            </a:lvl3pPr>
            <a:lvl4pPr marL="1600200" indent="-228600">
              <a:spcBef>
                <a:spcPct val="30000"/>
              </a:spcBef>
              <a:defRPr sz="1200">
                <a:solidFill>
                  <a:schemeClr val="tx1"/>
                </a:solidFill>
                <a:latin typeface="Arial" charset="0"/>
                <a:ea typeface="ＭＳ Ｐゴシック" charset="-128"/>
              </a:defRPr>
            </a:lvl4pPr>
            <a:lvl5pPr marL="2057400" indent="-228600">
              <a:spcBef>
                <a:spcPct val="30000"/>
              </a:spcBef>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pPr algn="r" eaLnBrk="1" hangingPunct="1">
              <a:spcBef>
                <a:spcPct val="0"/>
              </a:spcBef>
            </a:pPr>
            <a:fld id="{6B6CB0F9-CA87-F54C-9D2E-DE142BB5677D}" type="slidenum">
              <a:rPr lang="es-ES" altLang="es-ES_tradnl"/>
              <a:pPr algn="r" eaLnBrk="1" hangingPunct="1">
                <a:spcBef>
                  <a:spcPct val="0"/>
                </a:spcBef>
              </a:pPr>
              <a:t>78</a:t>
            </a:fld>
            <a:endParaRPr lang="es-ES" altLang="es-ES_tradnl"/>
          </a:p>
        </p:txBody>
      </p:sp>
      <p:sp>
        <p:nvSpPr>
          <p:cNvPr id="18434" name="Rectangle 2"/>
          <p:cNvSpPr>
            <a:spLocks noGrp="1" noRot="1" noChangeAspect="1" noChangeArrowheads="1" noTextEdit="1"/>
          </p:cNvSpPr>
          <p:nvPr>
            <p:ph type="sldImg"/>
          </p:nvPr>
        </p:nvSpPr>
        <p:spPr>
          <a:solidFill>
            <a:srgbClr val="FFFFFF"/>
          </a:solidFill>
          <a:ln/>
        </p:spPr>
      </p:sp>
      <p:sp>
        <p:nvSpPr>
          <p:cNvPr id="1843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s-ES" altLang="es-ES_tradnl">
              <a:ea typeface="ＭＳ Ｐゴシック" charset="-128"/>
            </a:endParaRPr>
          </a:p>
        </p:txBody>
      </p:sp>
    </p:spTree>
    <p:extLst>
      <p:ext uri="{BB962C8B-B14F-4D97-AF65-F5344CB8AC3E}">
        <p14:creationId xmlns:p14="http://schemas.microsoft.com/office/powerpoint/2010/main" val="2140525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2B9B5AEC-6890-9D42-8C65-76DE5C7AC310}" type="slidenum">
              <a:rPr lang="es-ES_tradnl" smtClean="0"/>
              <a:pPr>
                <a:defRPr/>
              </a:pPr>
              <a:t>86</a:t>
            </a:fld>
            <a:endParaRPr lang="es-ES_tradnl"/>
          </a:p>
        </p:txBody>
      </p:sp>
    </p:spTree>
    <p:extLst>
      <p:ext uri="{BB962C8B-B14F-4D97-AF65-F5344CB8AC3E}">
        <p14:creationId xmlns:p14="http://schemas.microsoft.com/office/powerpoint/2010/main" val="1412824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ChangeArrowheads="1" noTextEdit="1"/>
          </p:cNvSpPr>
          <p:nvPr>
            <p:ph type="sldImg"/>
          </p:nvPr>
        </p:nvSpPr>
        <p:spPr>
          <a:ln/>
        </p:spPr>
      </p:sp>
      <p:sp>
        <p:nvSpPr>
          <p:cNvPr id="256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tLang="en-US">
              <a:latin typeface="Verdana" charset="0"/>
              <a:ea typeface="Arial Unicode MS" charset="0"/>
            </a:endParaRPr>
          </a:p>
        </p:txBody>
      </p:sp>
      <p:sp>
        <p:nvSpPr>
          <p:cNvPr id="25604" name="Slide Number Placeholder 3"/>
          <p:cNvSpPr txBox="1">
            <a:spLocks noGrp="1"/>
          </p:cNvSpPr>
          <p:nvPr/>
        </p:nvSpPr>
        <p:spPr bwMode="auto">
          <a:xfrm>
            <a:off x="5581650" y="6380163"/>
            <a:ext cx="42719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a:defRPr sz="1200">
                <a:solidFill>
                  <a:srgbClr val="0F5494"/>
                </a:solidFill>
                <a:latin typeface="Verdana" charset="0"/>
                <a:ea typeface="Arial Unicode MS" charset="0"/>
              </a:defRPr>
            </a:lvl1pPr>
            <a:lvl2pPr marL="742950" indent="-285750">
              <a:defRPr sz="1200">
                <a:solidFill>
                  <a:srgbClr val="0F5494"/>
                </a:solidFill>
                <a:latin typeface="Verdana" charset="0"/>
                <a:ea typeface="Arial Unicode MS" charset="0"/>
              </a:defRPr>
            </a:lvl2pPr>
            <a:lvl3pPr marL="1143000" indent="-228600">
              <a:defRPr sz="1200">
                <a:solidFill>
                  <a:srgbClr val="0F5494"/>
                </a:solidFill>
                <a:latin typeface="Verdana" charset="0"/>
                <a:ea typeface="Arial Unicode MS" charset="0"/>
              </a:defRPr>
            </a:lvl3pPr>
            <a:lvl4pPr marL="1600200" indent="-228600">
              <a:defRPr sz="1200">
                <a:solidFill>
                  <a:srgbClr val="0F5494"/>
                </a:solidFill>
                <a:latin typeface="Verdana" charset="0"/>
                <a:ea typeface="Arial Unicode MS" charset="0"/>
              </a:defRPr>
            </a:lvl4pPr>
            <a:lvl5pPr marL="2057400" indent="-228600">
              <a:defRPr sz="1200">
                <a:solidFill>
                  <a:srgbClr val="0F5494"/>
                </a:solidFill>
                <a:latin typeface="Verdana" charset="0"/>
                <a:ea typeface="Arial Unicode MS" charset="0"/>
              </a:defRPr>
            </a:lvl5pPr>
            <a:lvl6pPr marL="2514600" indent="-228600" eaLnBrk="0" fontAlgn="base" hangingPunct="0">
              <a:spcBef>
                <a:spcPct val="0"/>
              </a:spcBef>
              <a:spcAft>
                <a:spcPct val="0"/>
              </a:spcAft>
              <a:defRPr sz="1200">
                <a:solidFill>
                  <a:srgbClr val="0F5494"/>
                </a:solidFill>
                <a:latin typeface="Verdana" charset="0"/>
                <a:ea typeface="Arial Unicode MS" charset="0"/>
              </a:defRPr>
            </a:lvl6pPr>
            <a:lvl7pPr marL="2971800" indent="-228600" eaLnBrk="0" fontAlgn="base" hangingPunct="0">
              <a:spcBef>
                <a:spcPct val="0"/>
              </a:spcBef>
              <a:spcAft>
                <a:spcPct val="0"/>
              </a:spcAft>
              <a:defRPr sz="1200">
                <a:solidFill>
                  <a:srgbClr val="0F5494"/>
                </a:solidFill>
                <a:latin typeface="Verdana" charset="0"/>
                <a:ea typeface="Arial Unicode MS" charset="0"/>
              </a:defRPr>
            </a:lvl7pPr>
            <a:lvl8pPr marL="3429000" indent="-228600" eaLnBrk="0" fontAlgn="base" hangingPunct="0">
              <a:spcBef>
                <a:spcPct val="0"/>
              </a:spcBef>
              <a:spcAft>
                <a:spcPct val="0"/>
              </a:spcAft>
              <a:defRPr sz="1200">
                <a:solidFill>
                  <a:srgbClr val="0F5494"/>
                </a:solidFill>
                <a:latin typeface="Verdana" charset="0"/>
                <a:ea typeface="Arial Unicode MS" charset="0"/>
              </a:defRPr>
            </a:lvl8pPr>
            <a:lvl9pPr marL="3886200" indent="-228600" eaLnBrk="0" fontAlgn="base" hangingPunct="0">
              <a:spcBef>
                <a:spcPct val="0"/>
              </a:spcBef>
              <a:spcAft>
                <a:spcPct val="0"/>
              </a:spcAft>
              <a:defRPr sz="1200">
                <a:solidFill>
                  <a:srgbClr val="0F5494"/>
                </a:solidFill>
                <a:latin typeface="Verdana" charset="0"/>
                <a:ea typeface="Arial Unicode MS" charset="0"/>
              </a:defRPr>
            </a:lvl9pPr>
          </a:lstStyle>
          <a:p>
            <a:pPr algn="r"/>
            <a:fld id="{08E3632D-F9C5-794F-AD89-35C8B9DD690F}" type="slidenum">
              <a:rPr lang="en-GB" altLang="fr-FR">
                <a:solidFill>
                  <a:srgbClr val="0065A3"/>
                </a:solidFill>
                <a:sym typeface="Verdana" charset="0"/>
              </a:rPr>
              <a:pPr algn="r"/>
              <a:t>8</a:t>
            </a:fld>
            <a:endParaRPr lang="en-GB" altLang="fr-FR">
              <a:solidFill>
                <a:srgbClr val="0065A3"/>
              </a:solidFill>
              <a:sym typeface="Verdana" charset="0"/>
            </a:endParaRPr>
          </a:p>
        </p:txBody>
      </p:sp>
    </p:spTree>
    <p:extLst>
      <p:ext uri="{BB962C8B-B14F-4D97-AF65-F5344CB8AC3E}">
        <p14:creationId xmlns:p14="http://schemas.microsoft.com/office/powerpoint/2010/main" val="80296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ChangeArrowheads="1" noTextEdit="1"/>
          </p:cNvSpPr>
          <p:nvPr>
            <p:ph type="sldImg"/>
          </p:nvPr>
        </p:nvSpPr>
        <p:spPr>
          <a:ln/>
        </p:spPr>
      </p:sp>
      <p:sp>
        <p:nvSpPr>
          <p:cNvPr id="256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tLang="en-US">
              <a:latin typeface="Verdana" charset="0"/>
              <a:ea typeface="Arial Unicode MS" charset="0"/>
            </a:endParaRPr>
          </a:p>
        </p:txBody>
      </p:sp>
      <p:sp>
        <p:nvSpPr>
          <p:cNvPr id="25604" name="Slide Number Placeholder 3"/>
          <p:cNvSpPr txBox="1">
            <a:spLocks noGrp="1"/>
          </p:cNvSpPr>
          <p:nvPr/>
        </p:nvSpPr>
        <p:spPr bwMode="auto">
          <a:xfrm>
            <a:off x="5581650" y="6380163"/>
            <a:ext cx="42719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8" tIns="45304" rIns="90608" bIns="45304" anchor="b"/>
          <a:lstStyle>
            <a:lvl1pPr>
              <a:defRPr sz="1200">
                <a:solidFill>
                  <a:srgbClr val="0F5494"/>
                </a:solidFill>
                <a:latin typeface="Verdana" charset="0"/>
                <a:ea typeface="Arial Unicode MS" charset="0"/>
              </a:defRPr>
            </a:lvl1pPr>
            <a:lvl2pPr marL="742950" indent="-285750">
              <a:defRPr sz="1200">
                <a:solidFill>
                  <a:srgbClr val="0F5494"/>
                </a:solidFill>
                <a:latin typeface="Verdana" charset="0"/>
                <a:ea typeface="Arial Unicode MS" charset="0"/>
              </a:defRPr>
            </a:lvl2pPr>
            <a:lvl3pPr marL="1143000" indent="-228600">
              <a:defRPr sz="1200">
                <a:solidFill>
                  <a:srgbClr val="0F5494"/>
                </a:solidFill>
                <a:latin typeface="Verdana" charset="0"/>
                <a:ea typeface="Arial Unicode MS" charset="0"/>
              </a:defRPr>
            </a:lvl3pPr>
            <a:lvl4pPr marL="1600200" indent="-228600">
              <a:defRPr sz="1200">
                <a:solidFill>
                  <a:srgbClr val="0F5494"/>
                </a:solidFill>
                <a:latin typeface="Verdana" charset="0"/>
                <a:ea typeface="Arial Unicode MS" charset="0"/>
              </a:defRPr>
            </a:lvl4pPr>
            <a:lvl5pPr marL="2057400" indent="-228600">
              <a:defRPr sz="1200">
                <a:solidFill>
                  <a:srgbClr val="0F5494"/>
                </a:solidFill>
                <a:latin typeface="Verdana" charset="0"/>
                <a:ea typeface="Arial Unicode MS" charset="0"/>
              </a:defRPr>
            </a:lvl5pPr>
            <a:lvl6pPr marL="2514600" indent="-228600" eaLnBrk="0" fontAlgn="base" hangingPunct="0">
              <a:spcBef>
                <a:spcPct val="0"/>
              </a:spcBef>
              <a:spcAft>
                <a:spcPct val="0"/>
              </a:spcAft>
              <a:defRPr sz="1200">
                <a:solidFill>
                  <a:srgbClr val="0F5494"/>
                </a:solidFill>
                <a:latin typeface="Verdana" charset="0"/>
                <a:ea typeface="Arial Unicode MS" charset="0"/>
              </a:defRPr>
            </a:lvl6pPr>
            <a:lvl7pPr marL="2971800" indent="-228600" eaLnBrk="0" fontAlgn="base" hangingPunct="0">
              <a:spcBef>
                <a:spcPct val="0"/>
              </a:spcBef>
              <a:spcAft>
                <a:spcPct val="0"/>
              </a:spcAft>
              <a:defRPr sz="1200">
                <a:solidFill>
                  <a:srgbClr val="0F5494"/>
                </a:solidFill>
                <a:latin typeface="Verdana" charset="0"/>
                <a:ea typeface="Arial Unicode MS" charset="0"/>
              </a:defRPr>
            </a:lvl7pPr>
            <a:lvl8pPr marL="3429000" indent="-228600" eaLnBrk="0" fontAlgn="base" hangingPunct="0">
              <a:spcBef>
                <a:spcPct val="0"/>
              </a:spcBef>
              <a:spcAft>
                <a:spcPct val="0"/>
              </a:spcAft>
              <a:defRPr sz="1200">
                <a:solidFill>
                  <a:srgbClr val="0F5494"/>
                </a:solidFill>
                <a:latin typeface="Verdana" charset="0"/>
                <a:ea typeface="Arial Unicode MS" charset="0"/>
              </a:defRPr>
            </a:lvl8pPr>
            <a:lvl9pPr marL="3886200" indent="-228600" eaLnBrk="0" fontAlgn="base" hangingPunct="0">
              <a:spcBef>
                <a:spcPct val="0"/>
              </a:spcBef>
              <a:spcAft>
                <a:spcPct val="0"/>
              </a:spcAft>
              <a:defRPr sz="1200">
                <a:solidFill>
                  <a:srgbClr val="0F5494"/>
                </a:solidFill>
                <a:latin typeface="Verdana" charset="0"/>
                <a:ea typeface="Arial Unicode MS" charset="0"/>
              </a:defRPr>
            </a:lvl9pPr>
          </a:lstStyle>
          <a:p>
            <a:pPr algn="r"/>
            <a:fld id="{08E3632D-F9C5-794F-AD89-35C8B9DD690F}" type="slidenum">
              <a:rPr lang="en-GB" altLang="fr-FR">
                <a:solidFill>
                  <a:srgbClr val="0065A3"/>
                </a:solidFill>
                <a:sym typeface="Verdana" charset="0"/>
              </a:rPr>
              <a:pPr algn="r"/>
              <a:t>9</a:t>
            </a:fld>
            <a:endParaRPr lang="en-GB" altLang="fr-FR">
              <a:solidFill>
                <a:srgbClr val="0065A3"/>
              </a:solidFill>
              <a:sym typeface="Verdana" charset="0"/>
            </a:endParaRPr>
          </a:p>
        </p:txBody>
      </p:sp>
    </p:spTree>
    <p:extLst>
      <p:ext uri="{BB962C8B-B14F-4D97-AF65-F5344CB8AC3E}">
        <p14:creationId xmlns:p14="http://schemas.microsoft.com/office/powerpoint/2010/main" val="1601300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2B9B5AEC-6890-9D42-8C65-76DE5C7AC310}" type="slidenum">
              <a:rPr lang="es-ES_tradnl" smtClean="0"/>
              <a:pPr>
                <a:defRPr/>
              </a:pPr>
              <a:t>49</a:t>
            </a:fld>
            <a:endParaRPr lang="es-ES_tradnl"/>
          </a:p>
        </p:txBody>
      </p:sp>
    </p:spTree>
    <p:extLst>
      <p:ext uri="{BB962C8B-B14F-4D97-AF65-F5344CB8AC3E}">
        <p14:creationId xmlns:p14="http://schemas.microsoft.com/office/powerpoint/2010/main" val="1160035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Marcador de imagen de diapositiva 1"/>
          <p:cNvSpPr>
            <a:spLocks noGrp="1" noRot="1" noChangeAspect="1" noTextEdit="1"/>
          </p:cNvSpPr>
          <p:nvPr>
            <p:ph type="sldImg"/>
          </p:nvPr>
        </p:nvSpPr>
        <p:spPr>
          <a:ln/>
        </p:spPr>
      </p:sp>
      <p:sp>
        <p:nvSpPr>
          <p:cNvPr id="73730" name="Marcador de notas 2"/>
          <p:cNvSpPr>
            <a:spLocks noGrp="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s-ES">
              <a:ea typeface="ＭＳ Ｐゴシック" charset="0"/>
              <a:cs typeface="ＭＳ Ｐゴシック" charset="0"/>
            </a:endParaRPr>
          </a:p>
        </p:txBody>
      </p:sp>
      <p:sp>
        <p:nvSpPr>
          <p:cNvPr id="73731" name="Marcador de número de diapositiva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sz="2400">
                <a:solidFill>
                  <a:schemeClr val="tx1"/>
                </a:solidFill>
                <a:latin typeface="Times New Roman" charset="0"/>
                <a:ea typeface="ＭＳ Ｐゴシック" charset="0"/>
                <a:cs typeface="ＭＳ Ｐゴシック" charset="0"/>
              </a:defRPr>
            </a:lvl1pPr>
            <a:lvl2pPr marL="742950" indent="-285750" eaLnBrk="0" hangingPunct="0">
              <a:defRPr kumimoji="1" sz="2400">
                <a:solidFill>
                  <a:schemeClr val="tx1"/>
                </a:solidFill>
                <a:latin typeface="Times New Roman" charset="0"/>
                <a:ea typeface="ＭＳ Ｐゴシック" charset="0"/>
              </a:defRPr>
            </a:lvl2pPr>
            <a:lvl3pPr marL="1143000" indent="-228600" eaLnBrk="0" hangingPunct="0">
              <a:defRPr kumimoji="1" sz="2400">
                <a:solidFill>
                  <a:schemeClr val="tx1"/>
                </a:solidFill>
                <a:latin typeface="Times New Roman" charset="0"/>
                <a:ea typeface="ＭＳ Ｐゴシック" charset="0"/>
              </a:defRPr>
            </a:lvl3pPr>
            <a:lvl4pPr marL="1600200" indent="-228600" eaLnBrk="0" hangingPunct="0">
              <a:defRPr kumimoji="1" sz="2400">
                <a:solidFill>
                  <a:schemeClr val="tx1"/>
                </a:solidFill>
                <a:latin typeface="Times New Roman" charset="0"/>
                <a:ea typeface="ＭＳ Ｐゴシック" charset="0"/>
              </a:defRPr>
            </a:lvl4pPr>
            <a:lvl5pPr marL="2057400" indent="-228600" eaLnBrk="0" hangingPunct="0">
              <a:defRPr kumimoji="1"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kumimoji="1"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kumimoji="1"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kumimoji="1"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kumimoji="1" sz="2400">
                <a:solidFill>
                  <a:schemeClr val="tx1"/>
                </a:solidFill>
                <a:latin typeface="Times New Roman" charset="0"/>
                <a:ea typeface="ＭＳ Ｐゴシック" charset="0"/>
              </a:defRPr>
            </a:lvl9pPr>
          </a:lstStyle>
          <a:p>
            <a:pPr eaLnBrk="1" hangingPunct="1"/>
            <a:fld id="{1D10F2F7-6250-B14E-BFAD-35101D2CEF81}" type="slidenum">
              <a:rPr lang="es-ES_tradnl" sz="1200"/>
              <a:pPr eaLnBrk="1" hangingPunct="1"/>
              <a:t>56</a:t>
            </a:fld>
            <a:endParaRPr lang="es-ES_tradnl" sz="1200"/>
          </a:p>
        </p:txBody>
      </p:sp>
    </p:spTree>
    <p:extLst>
      <p:ext uri="{BB962C8B-B14F-4D97-AF65-F5344CB8AC3E}">
        <p14:creationId xmlns:p14="http://schemas.microsoft.com/office/powerpoint/2010/main" val="1420471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charset="0"/>
                <a:ea typeface="ＭＳ Ｐゴシック" charset="-128"/>
              </a:defRPr>
            </a:lvl1pPr>
            <a:lvl2pPr marL="742950" indent="-285750">
              <a:spcBef>
                <a:spcPct val="30000"/>
              </a:spcBef>
              <a:defRPr sz="1200">
                <a:solidFill>
                  <a:schemeClr val="tx1"/>
                </a:solidFill>
                <a:latin typeface="Arial" charset="0"/>
                <a:ea typeface="ＭＳ Ｐゴシック" charset="-128"/>
              </a:defRPr>
            </a:lvl2pPr>
            <a:lvl3pPr marL="1143000" indent="-228600">
              <a:spcBef>
                <a:spcPct val="30000"/>
              </a:spcBef>
              <a:defRPr sz="1200">
                <a:solidFill>
                  <a:schemeClr val="tx1"/>
                </a:solidFill>
                <a:latin typeface="Arial" charset="0"/>
                <a:ea typeface="ＭＳ Ｐゴシック" charset="-128"/>
              </a:defRPr>
            </a:lvl3pPr>
            <a:lvl4pPr marL="1600200" indent="-228600">
              <a:spcBef>
                <a:spcPct val="30000"/>
              </a:spcBef>
              <a:defRPr sz="1200">
                <a:solidFill>
                  <a:schemeClr val="tx1"/>
                </a:solidFill>
                <a:latin typeface="Arial" charset="0"/>
                <a:ea typeface="ＭＳ Ｐゴシック" charset="-128"/>
              </a:defRPr>
            </a:lvl4pPr>
            <a:lvl5pPr marL="2057400" indent="-228600">
              <a:spcBef>
                <a:spcPct val="30000"/>
              </a:spcBef>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pPr algn="r" eaLnBrk="1" hangingPunct="1">
              <a:spcBef>
                <a:spcPct val="0"/>
              </a:spcBef>
            </a:pPr>
            <a:fld id="{0A89F05B-9BD1-9E49-9923-316FBA2AEBA6}" type="slidenum">
              <a:rPr lang="es-ES" altLang="es-ES_tradnl"/>
              <a:pPr algn="r" eaLnBrk="1" hangingPunct="1">
                <a:spcBef>
                  <a:spcPct val="0"/>
                </a:spcBef>
              </a:pPr>
              <a:t>65</a:t>
            </a:fld>
            <a:endParaRPr lang="es-ES" altLang="es-ES_tradnl"/>
          </a:p>
        </p:txBody>
      </p:sp>
      <p:sp>
        <p:nvSpPr>
          <p:cNvPr id="23554" name="Rectangle 2"/>
          <p:cNvSpPr>
            <a:spLocks noGrp="1" noRot="1" noChangeAspect="1" noChangeArrowheads="1" noTextEdit="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s-ES" altLang="es-ES_tradnl">
              <a:ea typeface="ＭＳ Ｐゴシック" charset="-128"/>
            </a:endParaRPr>
          </a:p>
        </p:txBody>
      </p:sp>
    </p:spTree>
    <p:extLst>
      <p:ext uri="{BB962C8B-B14F-4D97-AF65-F5344CB8AC3E}">
        <p14:creationId xmlns:p14="http://schemas.microsoft.com/office/powerpoint/2010/main" val="1430463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charset="0"/>
                <a:ea typeface="ＭＳ Ｐゴシック" charset="-128"/>
              </a:defRPr>
            </a:lvl1pPr>
            <a:lvl2pPr marL="742950" indent="-285750">
              <a:spcBef>
                <a:spcPct val="30000"/>
              </a:spcBef>
              <a:defRPr sz="1200">
                <a:solidFill>
                  <a:schemeClr val="tx1"/>
                </a:solidFill>
                <a:latin typeface="Arial" charset="0"/>
                <a:ea typeface="ＭＳ Ｐゴシック" charset="-128"/>
              </a:defRPr>
            </a:lvl2pPr>
            <a:lvl3pPr marL="1143000" indent="-228600">
              <a:spcBef>
                <a:spcPct val="30000"/>
              </a:spcBef>
              <a:defRPr sz="1200">
                <a:solidFill>
                  <a:schemeClr val="tx1"/>
                </a:solidFill>
                <a:latin typeface="Arial" charset="0"/>
                <a:ea typeface="ＭＳ Ｐゴシック" charset="-128"/>
              </a:defRPr>
            </a:lvl3pPr>
            <a:lvl4pPr marL="1600200" indent="-228600">
              <a:spcBef>
                <a:spcPct val="30000"/>
              </a:spcBef>
              <a:defRPr sz="1200">
                <a:solidFill>
                  <a:schemeClr val="tx1"/>
                </a:solidFill>
                <a:latin typeface="Arial" charset="0"/>
                <a:ea typeface="ＭＳ Ｐゴシック" charset="-128"/>
              </a:defRPr>
            </a:lvl4pPr>
            <a:lvl5pPr marL="2057400" indent="-228600">
              <a:spcBef>
                <a:spcPct val="30000"/>
              </a:spcBef>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pPr algn="r" eaLnBrk="1" hangingPunct="1">
              <a:spcBef>
                <a:spcPct val="0"/>
              </a:spcBef>
            </a:pPr>
            <a:fld id="{0A89F05B-9BD1-9E49-9923-316FBA2AEBA6}" type="slidenum">
              <a:rPr lang="es-ES" altLang="es-ES_tradnl"/>
              <a:pPr algn="r" eaLnBrk="1" hangingPunct="1">
                <a:spcBef>
                  <a:spcPct val="0"/>
                </a:spcBef>
              </a:pPr>
              <a:t>66</a:t>
            </a:fld>
            <a:endParaRPr lang="es-ES" altLang="es-ES_tradnl"/>
          </a:p>
        </p:txBody>
      </p:sp>
      <p:sp>
        <p:nvSpPr>
          <p:cNvPr id="23554" name="Rectangle 2"/>
          <p:cNvSpPr>
            <a:spLocks noGrp="1" noRot="1" noChangeAspect="1" noChangeArrowheads="1" noTextEdit="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s-ES" altLang="es-ES_tradnl">
              <a:ea typeface="ＭＳ Ｐゴシック" charset="-128"/>
            </a:endParaRPr>
          </a:p>
        </p:txBody>
      </p:sp>
    </p:spTree>
    <p:extLst>
      <p:ext uri="{BB962C8B-B14F-4D97-AF65-F5344CB8AC3E}">
        <p14:creationId xmlns:p14="http://schemas.microsoft.com/office/powerpoint/2010/main" val="1544049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charset="0"/>
                <a:ea typeface="ＭＳ Ｐゴシック" charset="-128"/>
              </a:defRPr>
            </a:lvl1pPr>
            <a:lvl2pPr marL="742950" indent="-285750">
              <a:spcBef>
                <a:spcPct val="30000"/>
              </a:spcBef>
              <a:defRPr sz="1200">
                <a:solidFill>
                  <a:schemeClr val="tx1"/>
                </a:solidFill>
                <a:latin typeface="Arial" charset="0"/>
                <a:ea typeface="ＭＳ Ｐゴシック" charset="-128"/>
              </a:defRPr>
            </a:lvl2pPr>
            <a:lvl3pPr marL="1143000" indent="-228600">
              <a:spcBef>
                <a:spcPct val="30000"/>
              </a:spcBef>
              <a:defRPr sz="1200">
                <a:solidFill>
                  <a:schemeClr val="tx1"/>
                </a:solidFill>
                <a:latin typeface="Arial" charset="0"/>
                <a:ea typeface="ＭＳ Ｐゴシック" charset="-128"/>
              </a:defRPr>
            </a:lvl3pPr>
            <a:lvl4pPr marL="1600200" indent="-228600">
              <a:spcBef>
                <a:spcPct val="30000"/>
              </a:spcBef>
              <a:defRPr sz="1200">
                <a:solidFill>
                  <a:schemeClr val="tx1"/>
                </a:solidFill>
                <a:latin typeface="Arial" charset="0"/>
                <a:ea typeface="ＭＳ Ｐゴシック" charset="-128"/>
              </a:defRPr>
            </a:lvl4pPr>
            <a:lvl5pPr marL="2057400" indent="-228600">
              <a:spcBef>
                <a:spcPct val="30000"/>
              </a:spcBef>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pPr algn="r" eaLnBrk="1" hangingPunct="1">
              <a:spcBef>
                <a:spcPct val="0"/>
              </a:spcBef>
            </a:pPr>
            <a:fld id="{0A89F05B-9BD1-9E49-9923-316FBA2AEBA6}" type="slidenum">
              <a:rPr lang="es-ES" altLang="es-ES_tradnl"/>
              <a:pPr algn="r" eaLnBrk="1" hangingPunct="1">
                <a:spcBef>
                  <a:spcPct val="0"/>
                </a:spcBef>
              </a:pPr>
              <a:t>67</a:t>
            </a:fld>
            <a:endParaRPr lang="es-ES" altLang="es-ES_tradnl"/>
          </a:p>
        </p:txBody>
      </p:sp>
      <p:sp>
        <p:nvSpPr>
          <p:cNvPr id="23554" name="Rectangle 2"/>
          <p:cNvSpPr>
            <a:spLocks noGrp="1" noRot="1" noChangeAspect="1" noChangeArrowheads="1" noTextEdit="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s-ES" altLang="es-ES_tradnl">
              <a:ea typeface="ＭＳ Ｐゴシック" charset="-128"/>
            </a:endParaRPr>
          </a:p>
        </p:txBody>
      </p:sp>
    </p:spTree>
    <p:extLst>
      <p:ext uri="{BB962C8B-B14F-4D97-AF65-F5344CB8AC3E}">
        <p14:creationId xmlns:p14="http://schemas.microsoft.com/office/powerpoint/2010/main" val="133353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charset="0"/>
                <a:ea typeface="ＭＳ Ｐゴシック" charset="-128"/>
              </a:defRPr>
            </a:lvl1pPr>
            <a:lvl2pPr marL="742950" indent="-285750">
              <a:spcBef>
                <a:spcPct val="30000"/>
              </a:spcBef>
              <a:defRPr sz="1200">
                <a:solidFill>
                  <a:schemeClr val="tx1"/>
                </a:solidFill>
                <a:latin typeface="Arial" charset="0"/>
                <a:ea typeface="ＭＳ Ｐゴシック" charset="-128"/>
              </a:defRPr>
            </a:lvl2pPr>
            <a:lvl3pPr marL="1143000" indent="-228600">
              <a:spcBef>
                <a:spcPct val="30000"/>
              </a:spcBef>
              <a:defRPr sz="1200">
                <a:solidFill>
                  <a:schemeClr val="tx1"/>
                </a:solidFill>
                <a:latin typeface="Arial" charset="0"/>
                <a:ea typeface="ＭＳ Ｐゴシック" charset="-128"/>
              </a:defRPr>
            </a:lvl3pPr>
            <a:lvl4pPr marL="1600200" indent="-228600">
              <a:spcBef>
                <a:spcPct val="30000"/>
              </a:spcBef>
              <a:defRPr sz="1200">
                <a:solidFill>
                  <a:schemeClr val="tx1"/>
                </a:solidFill>
                <a:latin typeface="Arial" charset="0"/>
                <a:ea typeface="ＭＳ Ｐゴシック" charset="-128"/>
              </a:defRPr>
            </a:lvl4pPr>
            <a:lvl5pPr marL="2057400" indent="-228600">
              <a:spcBef>
                <a:spcPct val="30000"/>
              </a:spcBef>
              <a:defRPr sz="1200">
                <a:solidFill>
                  <a:schemeClr val="tx1"/>
                </a:solidFill>
                <a:latin typeface="Arial" charset="0"/>
                <a:ea typeface="ＭＳ Ｐゴシック"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charset="-128"/>
              </a:defRPr>
            </a:lvl9pPr>
          </a:lstStyle>
          <a:p>
            <a:pPr algn="r" eaLnBrk="1" hangingPunct="1">
              <a:spcBef>
                <a:spcPct val="0"/>
              </a:spcBef>
            </a:pPr>
            <a:fld id="{0A89F05B-9BD1-9E49-9923-316FBA2AEBA6}" type="slidenum">
              <a:rPr lang="es-ES" altLang="es-ES_tradnl"/>
              <a:pPr algn="r" eaLnBrk="1" hangingPunct="1">
                <a:spcBef>
                  <a:spcPct val="0"/>
                </a:spcBef>
              </a:pPr>
              <a:t>73</a:t>
            </a:fld>
            <a:endParaRPr lang="es-ES" altLang="es-ES_tradnl"/>
          </a:p>
        </p:txBody>
      </p:sp>
      <p:sp>
        <p:nvSpPr>
          <p:cNvPr id="23554" name="Rectangle 2"/>
          <p:cNvSpPr>
            <a:spLocks noGrp="1" noRot="1" noChangeAspect="1" noChangeArrowheads="1" noTextEdit="1"/>
          </p:cNvSpPr>
          <p:nvPr>
            <p:ph type="sldImg"/>
          </p:nvPr>
        </p:nvSpPr>
        <p:spPr>
          <a:solidFill>
            <a:srgbClr val="FFFFFF"/>
          </a:solidFill>
          <a:ln/>
        </p:spPr>
      </p:sp>
      <p:sp>
        <p:nvSpPr>
          <p:cNvPr id="2355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s-ES" altLang="es-ES_tradnl">
              <a:ea typeface="ＭＳ Ｐゴシック" charset="-128"/>
            </a:endParaRPr>
          </a:p>
        </p:txBody>
      </p:sp>
    </p:spTree>
    <p:extLst>
      <p:ext uri="{BB962C8B-B14F-4D97-AF65-F5344CB8AC3E}">
        <p14:creationId xmlns:p14="http://schemas.microsoft.com/office/powerpoint/2010/main" val="200239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p>
        </p:txBody>
      </p:sp>
      <p:sp>
        <p:nvSpPr>
          <p:cNvPr id="4" name="Marcador de fecha 3"/>
          <p:cNvSpPr>
            <a:spLocks noGrp="1"/>
          </p:cNvSpPr>
          <p:nvPr>
            <p:ph type="dt" sz="half" idx="10"/>
          </p:nvPr>
        </p:nvSpPr>
        <p:spPr/>
        <p:txBody>
          <a:bodyPr/>
          <a:lstStyle/>
          <a:p>
            <a:fld id="{6E9E25E1-3A83-4781-A188-6484A7098A65}" type="datetimeFigureOut">
              <a:rPr lang="es-ES" smtClean="0"/>
              <a:pPr/>
              <a:t>28/8/21</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2337119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6E9E25E1-3A83-4781-A188-6484A7098A65}" type="datetimeFigureOut">
              <a:rPr lang="es-ES" smtClean="0"/>
              <a:pPr/>
              <a:t>28/8/21</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758231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6E9E25E1-3A83-4781-A188-6484A7098A65}" type="datetimeFigureOut">
              <a:rPr lang="es-ES" smtClean="0"/>
              <a:pPr/>
              <a:t>28/8/21</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3102180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p:txBody>
          <a:bodyPr/>
          <a:lstStyle/>
          <a:p>
            <a:fld id="{6E9E25E1-3A83-4781-A188-6484A7098A65}" type="datetimeFigureOut">
              <a:rPr lang="es-ES" smtClean="0"/>
              <a:pPr/>
              <a:t>28/8/21</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3748699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6E9E25E1-3A83-4781-A188-6484A7098A65}" type="datetimeFigureOut">
              <a:rPr lang="es-ES" smtClean="0"/>
              <a:pPr/>
              <a:t>28/8/21</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2139570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p:txBody>
          <a:bodyPr/>
          <a:lstStyle/>
          <a:p>
            <a:fld id="{6E9E25E1-3A83-4781-A188-6484A7098A65}" type="datetimeFigureOut">
              <a:rPr lang="es-ES" smtClean="0"/>
              <a:pPr/>
              <a:t>28/8/21</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1276562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p:txBody>
          <a:bodyPr/>
          <a:lstStyle/>
          <a:p>
            <a:fld id="{6E9E25E1-3A83-4781-A188-6484A7098A65}" type="datetimeFigureOut">
              <a:rPr lang="es-ES" smtClean="0"/>
              <a:pPr/>
              <a:t>28/8/21</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571265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2"/>
          <p:cNvSpPr>
            <a:spLocks noGrp="1"/>
          </p:cNvSpPr>
          <p:nvPr>
            <p:ph type="dt" sz="half" idx="10"/>
          </p:nvPr>
        </p:nvSpPr>
        <p:spPr/>
        <p:txBody>
          <a:bodyPr/>
          <a:lstStyle/>
          <a:p>
            <a:fld id="{6E9E25E1-3A83-4781-A188-6484A7098A65}" type="datetimeFigureOut">
              <a:rPr lang="es-ES" smtClean="0"/>
              <a:pPr/>
              <a:t>28/8/21</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1779621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6E9E25E1-3A83-4781-A188-6484A7098A65}" type="datetimeFigureOut">
              <a:rPr lang="es-ES" smtClean="0"/>
              <a:pPr/>
              <a:t>28/8/21</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156762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6E9E25E1-3A83-4781-A188-6484A7098A65}" type="datetimeFigureOut">
              <a:rPr lang="es-ES" smtClean="0"/>
              <a:pPr/>
              <a:t>28/8/21</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4255777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6E9E25E1-3A83-4781-A188-6484A7098A65}" type="datetimeFigureOut">
              <a:rPr lang="es-ES" smtClean="0"/>
              <a:pPr/>
              <a:t>28/8/21</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C2FE093B-7886-4D42-B6BD-F4780595615F}" type="slidenum">
              <a:rPr lang="es-ES" smtClean="0"/>
              <a:pPr/>
              <a:t>‹Nr.›</a:t>
            </a:fld>
            <a:endParaRPr lang="es-ES"/>
          </a:p>
        </p:txBody>
      </p:sp>
    </p:spTree>
    <p:extLst>
      <p:ext uri="{BB962C8B-B14F-4D97-AF65-F5344CB8AC3E}">
        <p14:creationId xmlns:p14="http://schemas.microsoft.com/office/powerpoint/2010/main" val="246771518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9E25E1-3A83-4781-A188-6484A7098A65}" type="datetimeFigureOut">
              <a:rPr lang="es-ES" smtClean="0"/>
              <a:pPr/>
              <a:t>28/8/21</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FE093B-7886-4D42-B6BD-F4780595615F}" type="slidenum">
              <a:rPr lang="es-ES" smtClean="0"/>
              <a:pPr/>
              <a:t>‹Nr.›</a:t>
            </a:fld>
            <a:endParaRPr lang="es-ES"/>
          </a:p>
        </p:txBody>
      </p:sp>
    </p:spTree>
    <p:extLst>
      <p:ext uri="{BB962C8B-B14F-4D97-AF65-F5344CB8AC3E}">
        <p14:creationId xmlns:p14="http://schemas.microsoft.com/office/powerpoint/2010/main" val="4243408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tif"/><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 Id="rId3"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image" Target="../media/image35.jp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3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5" Type="http://schemas.openxmlformats.org/officeDocument/2006/relationships/hyperlink" Target="https://www.google.com/url?sa=i&amp;url=https://www.tripadvisor.cl/ShowUserReviews-g189918-d9554425-r546010869-Ivalo_Safaris-Ivalo_Lapland.html&amp;psig=AOvVaw0vf_7-KwefVzZUvQERGWnO&amp;ust=1600627928866000&amp;source=images&amp;cd=vfe&amp;ved=0CAIQjRxqFwoTCIjKw4Dy9esCFQAAAAAdAAAAABBm" TargetMode="External"/><Relationship Id="rId6" Type="http://schemas.openxmlformats.org/officeDocument/2006/relationships/image" Target="../media/image6.jpeg"/><Relationship Id="rId7"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https://www.google.com/url?sa=i&amp;url=https://www.tragaviajes.com/viaje-a-laponia-noruega/&amp;psig=AOvVaw0vf_7-KwefVzZUvQERGWnO&amp;ust=1600627928866000&amp;source=images&amp;cd=vfe&amp;ved=0CAIQjRxqFwoTCIjKw4Dy9esCFQAAAAAdAAAAABAK"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 Id="rId3"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 Id="rId3" Type="http://schemas.openxmlformats.org/officeDocument/2006/relationships/image" Target="../media/image5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jpeg"/><Relationship Id="rId3" Type="http://schemas.openxmlformats.org/officeDocument/2006/relationships/image" Target="../media/image5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tiff"/></Relationships>
</file>

<file path=ppt/slides/_rels/slide45.xml.rels><?xml version="1.0" encoding="UTF-8" standalone="yes"?>
<Relationships xmlns="http://schemas.openxmlformats.org/package/2006/relationships"><Relationship Id="rId3" Type="http://schemas.openxmlformats.org/officeDocument/2006/relationships/image" Target="../media/image61.jpg"/><Relationship Id="rId4" Type="http://schemas.openxmlformats.org/officeDocument/2006/relationships/image" Target="../media/image62.jpg"/><Relationship Id="rId5" Type="http://schemas.openxmlformats.org/officeDocument/2006/relationships/image" Target="../media/image63.jpg"/><Relationship Id="rId1" Type="http://schemas.openxmlformats.org/officeDocument/2006/relationships/slideLayout" Target="../slideLayouts/slideLayout2.xml"/><Relationship Id="rId2" Type="http://schemas.openxmlformats.org/officeDocument/2006/relationships/image" Target="../media/image6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4.png"/><Relationship Id="rId3" Type="http://schemas.openxmlformats.org/officeDocument/2006/relationships/image" Target="../media/image65.png"/></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52.xml.rels><?xml version="1.0" encoding="UTF-8" standalone="yes"?>
<Relationships xmlns="http://schemas.openxmlformats.org/package/2006/relationships"><Relationship Id="rId3" Type="http://schemas.openxmlformats.org/officeDocument/2006/relationships/image" Target="../media/image73.gif"/><Relationship Id="rId4" Type="http://schemas.openxmlformats.org/officeDocument/2006/relationships/image" Target="../media/image74.gif"/><Relationship Id="rId5" Type="http://schemas.openxmlformats.org/officeDocument/2006/relationships/image" Target="https://www.europarl.europa.eu/doceo/data/img/arrow_title_doc.gif" TargetMode="External"/><Relationship Id="rId6" Type="http://schemas.openxmlformats.org/officeDocument/2006/relationships/image" Target="https://www.europarl.europa.eu/doceo/data/img/answer.gif" TargetMode="External"/><Relationship Id="rId7" Type="http://schemas.openxmlformats.org/officeDocument/2006/relationships/image" Target="../media/image75.tiff"/><Relationship Id="rId1" Type="http://schemas.openxmlformats.org/officeDocument/2006/relationships/slideLayout" Target="../slideLayouts/slideLayout2.xml"/><Relationship Id="rId2" Type="http://schemas.openxmlformats.org/officeDocument/2006/relationships/hyperlink" Target="https://www.europarl.europa.eu/doceo/document/E-8-2017-002242-ASW_ES.html"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 Id="rId3" Type="http://schemas.openxmlformats.org/officeDocument/2006/relationships/image" Target="../media/image7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tiff"/><Relationship Id="rId3" Type="http://schemas.openxmlformats.org/officeDocument/2006/relationships/image" Target="../media/image80.tiff"/></Relationships>
</file>

<file path=ppt/slides/_rels/slide59.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image" Target="../media/image8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4.tiff"/><Relationship Id="rId4" Type="http://schemas.openxmlformats.org/officeDocument/2006/relationships/image" Target="../media/image85.tiff"/><Relationship Id="rId1" Type="http://schemas.openxmlformats.org/officeDocument/2006/relationships/slideLayout" Target="../slideLayouts/slideLayout2.xml"/><Relationship Id="rId2" Type="http://schemas.openxmlformats.org/officeDocument/2006/relationships/image" Target="../media/image83.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tiff"/><Relationship Id="rId3" Type="http://schemas.openxmlformats.org/officeDocument/2006/relationships/image" Target="../media/image87.tif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8.emf"/><Relationship Id="rId4" Type="http://schemas.openxmlformats.org/officeDocument/2006/relationships/image" Target="../media/image89.emf"/><Relationship Id="rId5" Type="http://schemas.openxmlformats.org/officeDocument/2006/relationships/image" Target="../media/image90.emf"/><Relationship Id="rId6" Type="http://schemas.openxmlformats.org/officeDocument/2006/relationships/image" Target="../media/image91.emf"/><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66.xml.rels><?xml version="1.0" encoding="UTF-8" standalone="yes"?>
<Relationships xmlns="http://schemas.openxmlformats.org/package/2006/relationships"><Relationship Id="rId3" Type="http://schemas.openxmlformats.org/officeDocument/2006/relationships/hyperlink" Target="http://www.celtiberica.es/documentos)" TargetMode="External"/><Relationship Id="rId4" Type="http://schemas.openxmlformats.org/officeDocument/2006/relationships/image" Target="../media/image92.jp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68.xml.rels><?xml version="1.0" encoding="UTF-8" standalone="yes"?>
<Relationships xmlns="http://schemas.openxmlformats.org/package/2006/relationships"><Relationship Id="rId3" Type="http://schemas.openxmlformats.org/officeDocument/2006/relationships/image" Target="../media/image94.tiff"/><Relationship Id="rId4" Type="http://schemas.openxmlformats.org/officeDocument/2006/relationships/image" Target="../media/image95.tiff"/><Relationship Id="rId5" Type="http://schemas.openxmlformats.org/officeDocument/2006/relationships/image" Target="../media/image96.tiff"/><Relationship Id="rId6" Type="http://schemas.openxmlformats.org/officeDocument/2006/relationships/image" Target="../media/image97.tiff"/><Relationship Id="rId7" Type="http://schemas.openxmlformats.org/officeDocument/2006/relationships/image" Target="../media/image98.tiff"/><Relationship Id="rId8" Type="http://schemas.openxmlformats.org/officeDocument/2006/relationships/image" Target="../media/image99.tiff"/><Relationship Id="rId1" Type="http://schemas.openxmlformats.org/officeDocument/2006/relationships/slideLayout" Target="../slideLayouts/slideLayout2.xml"/><Relationship Id="rId2" Type="http://schemas.openxmlformats.org/officeDocument/2006/relationships/image" Target="../media/image93.tiff"/></Relationships>
</file>

<file path=ppt/slides/_rels/slide69.xml.rels><?xml version="1.0" encoding="UTF-8" standalone="yes"?>
<Relationships xmlns="http://schemas.openxmlformats.org/package/2006/relationships"><Relationship Id="rId3" Type="http://schemas.openxmlformats.org/officeDocument/2006/relationships/image" Target="../media/image101.tiff"/><Relationship Id="rId4" Type="http://schemas.openxmlformats.org/officeDocument/2006/relationships/image" Target="../media/image102.tiff"/><Relationship Id="rId5" Type="http://schemas.openxmlformats.org/officeDocument/2006/relationships/image" Target="../media/image103.tiff"/><Relationship Id="rId6" Type="http://schemas.openxmlformats.org/officeDocument/2006/relationships/image" Target="../media/image104.tiff"/><Relationship Id="rId1" Type="http://schemas.openxmlformats.org/officeDocument/2006/relationships/slideLayout" Target="../slideLayouts/slideLayout2.xml"/><Relationship Id="rId2" Type="http://schemas.openxmlformats.org/officeDocument/2006/relationships/image" Target="../media/image100.tiff"/></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3" Type="http://schemas.openxmlformats.org/officeDocument/2006/relationships/image" Target="../media/image106.tiff"/><Relationship Id="rId4" Type="http://schemas.openxmlformats.org/officeDocument/2006/relationships/image" Target="../media/image107.tiff"/><Relationship Id="rId1" Type="http://schemas.openxmlformats.org/officeDocument/2006/relationships/slideLayout" Target="../slideLayouts/slideLayout2.xml"/><Relationship Id="rId2" Type="http://schemas.openxmlformats.org/officeDocument/2006/relationships/image" Target="../media/image10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8.emf"/><Relationship Id="rId3" Type="http://schemas.openxmlformats.org/officeDocument/2006/relationships/image" Target="../media/image109.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1.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 Id="rId3" Type="http://schemas.openxmlformats.org/officeDocument/2006/relationships/image" Target="../media/image11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16.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80.xml.rels><?xml version="1.0" encoding="UTF-8" standalone="yes"?>
<Relationships xmlns="http://schemas.openxmlformats.org/package/2006/relationships"><Relationship Id="rId3" Type="http://schemas.openxmlformats.org/officeDocument/2006/relationships/image" Target="../media/image119.tiff"/><Relationship Id="rId4" Type="http://schemas.openxmlformats.org/officeDocument/2006/relationships/image" Target="../media/image120.tiff"/><Relationship Id="rId5" Type="http://schemas.openxmlformats.org/officeDocument/2006/relationships/image" Target="../media/image121.jpeg"/><Relationship Id="rId1" Type="http://schemas.openxmlformats.org/officeDocument/2006/relationships/slideLayout" Target="../slideLayouts/slideLayout2.xml"/><Relationship Id="rId2" Type="http://schemas.openxmlformats.org/officeDocument/2006/relationships/image" Target="../media/image118.tif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3.jpg"/><Relationship Id="rId3" Type="http://schemas.openxmlformats.org/officeDocument/2006/relationships/image" Target="../media/image12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5.jpg"/></Relationships>
</file>

<file path=ppt/slides/_rels/slide84.xml.rels><?xml version="1.0" encoding="UTF-8" standalone="yes"?>
<Relationships xmlns="http://schemas.openxmlformats.org/package/2006/relationships"><Relationship Id="rId3" Type="http://schemas.openxmlformats.org/officeDocument/2006/relationships/image" Target="../media/image127.tiff"/><Relationship Id="rId4" Type="http://schemas.openxmlformats.org/officeDocument/2006/relationships/image" Target="../media/image128.tiff"/><Relationship Id="rId5" Type="http://schemas.openxmlformats.org/officeDocument/2006/relationships/hyperlink" Target="https://www.dgfc.sepg.hacienda.gob.es/sitios/dgfc/es-ES/ipr/ir/ia/" TargetMode="External"/><Relationship Id="rId1" Type="http://schemas.openxmlformats.org/officeDocument/2006/relationships/slideLayout" Target="../slideLayouts/slideLayout2.xml"/><Relationship Id="rId2" Type="http://schemas.openxmlformats.org/officeDocument/2006/relationships/image" Target="../media/image126.tiff"/></Relationships>
</file>

<file path=ppt/slides/_rels/slide85.xml.rels><?xml version="1.0" encoding="UTF-8" standalone="yes"?>
<Relationships xmlns="http://schemas.openxmlformats.org/package/2006/relationships"><Relationship Id="rId3" Type="http://schemas.openxmlformats.org/officeDocument/2006/relationships/image" Target="../media/image130.jpeg"/><Relationship Id="rId4" Type="http://schemas.openxmlformats.org/officeDocument/2006/relationships/image" Target="../media/image131.tiff"/><Relationship Id="rId1" Type="http://schemas.openxmlformats.org/officeDocument/2006/relationships/slideLayout" Target="../slideLayouts/slideLayout2.xml"/><Relationship Id="rId2" Type="http://schemas.openxmlformats.org/officeDocument/2006/relationships/image" Target="../media/image12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2.em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709863" y="-225292"/>
            <a:ext cx="8216423" cy="45719"/>
          </a:xfrm>
        </p:spPr>
        <p:txBody>
          <a:bodyPr>
            <a:normAutofit fontScale="90000"/>
          </a:bodyPr>
          <a:lstStyle/>
          <a:p>
            <a:pPr algn="just">
              <a:defRPr/>
            </a:pP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064" y="97277"/>
            <a:ext cx="4721652" cy="6678726"/>
          </a:xfrm>
          <a:prstGeom prst="rect">
            <a:avLst/>
          </a:prstGeom>
        </p:spPr>
      </p:pic>
      <p:sp>
        <p:nvSpPr>
          <p:cNvPr id="5" name="CuadroTexto 4"/>
          <p:cNvSpPr txBox="1"/>
          <p:nvPr/>
        </p:nvSpPr>
        <p:spPr>
          <a:xfrm>
            <a:off x="5588000" y="1193800"/>
            <a:ext cx="6070600" cy="1384995"/>
          </a:xfrm>
          <a:prstGeom prst="rect">
            <a:avLst/>
          </a:prstGeom>
          <a:noFill/>
        </p:spPr>
        <p:txBody>
          <a:bodyPr wrap="square" rtlCol="0">
            <a:spAutoFit/>
          </a:bodyPr>
          <a:lstStyle/>
          <a:p>
            <a:pPr algn="ctr"/>
            <a:r>
              <a:rPr lang="es-ES_tradnl" sz="2800" b="1" dirty="0" err="1" smtClean="0"/>
              <a:t>Serran</a:t>
            </a:r>
            <a:r>
              <a:rPr lang="es-ES" sz="2800" b="1" dirty="0" err="1" smtClean="0"/>
              <a:t>ía</a:t>
            </a:r>
            <a:r>
              <a:rPr lang="es-ES" sz="2800" b="1" dirty="0" smtClean="0"/>
              <a:t> Celtibérica, Proyecto Insignia de las Zonas Escasamente Pobladas del Sur de Europa</a:t>
            </a:r>
            <a:endParaRPr lang="es-ES_tradnl" sz="2800" b="1" dirty="0"/>
          </a:p>
        </p:txBody>
      </p:sp>
      <p:sp>
        <p:nvSpPr>
          <p:cNvPr id="6" name="CuadroTexto 5"/>
          <p:cNvSpPr txBox="1"/>
          <p:nvPr/>
        </p:nvSpPr>
        <p:spPr>
          <a:xfrm>
            <a:off x="6642100" y="3263900"/>
            <a:ext cx="4178300" cy="830997"/>
          </a:xfrm>
          <a:prstGeom prst="rect">
            <a:avLst/>
          </a:prstGeom>
          <a:noFill/>
        </p:spPr>
        <p:txBody>
          <a:bodyPr wrap="square" rtlCol="0">
            <a:spAutoFit/>
          </a:bodyPr>
          <a:lstStyle/>
          <a:p>
            <a:pPr algn="ctr"/>
            <a:r>
              <a:rPr lang="es-ES_tradnl" sz="2400" dirty="0" err="1" smtClean="0"/>
              <a:t>Maria</a:t>
            </a:r>
            <a:r>
              <a:rPr lang="es-ES_tradnl" sz="2400" dirty="0" smtClean="0"/>
              <a:t> del Pilar Burillo Cuadrado</a:t>
            </a:r>
          </a:p>
          <a:p>
            <a:pPr algn="ctr"/>
            <a:r>
              <a:rPr lang="es-ES_tradnl" sz="2400" dirty="0" smtClean="0"/>
              <a:t>Francisco Burillo Mozota</a:t>
            </a:r>
            <a:endParaRPr lang="es-ES_tradnl" sz="2400" dirty="0"/>
          </a:p>
        </p:txBody>
      </p:sp>
      <p:pic>
        <p:nvPicPr>
          <p:cNvPr id="14" name="Imagen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7088" y="5066866"/>
            <a:ext cx="2996011" cy="1303730"/>
          </a:xfrm>
          <a:prstGeom prst="rect">
            <a:avLst/>
          </a:prstGeom>
        </p:spPr>
      </p:pic>
      <p:pic>
        <p:nvPicPr>
          <p:cNvPr id="15" name="Imagen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7600" y="5161208"/>
            <a:ext cx="3024632" cy="1111576"/>
          </a:xfrm>
          <a:prstGeom prst="rect">
            <a:avLst/>
          </a:prstGeom>
        </p:spPr>
      </p:pic>
    </p:spTree>
    <p:extLst>
      <p:ext uri="{BB962C8B-B14F-4D97-AF65-F5344CB8AC3E}">
        <p14:creationId xmlns:p14="http://schemas.microsoft.com/office/powerpoint/2010/main" val="197787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563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61520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5734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1905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34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78727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5837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039742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5939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3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54684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6041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04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1224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6144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38111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624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246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35587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6451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45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60106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6656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5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1" y="0"/>
            <a:ext cx="4837113" cy="68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26425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7162800" y="0"/>
            <a:ext cx="3505200" cy="6477000"/>
          </a:xfrm>
        </p:spPr>
        <p:txBody>
          <a:bodyPr/>
          <a:lstStyle/>
          <a:p>
            <a:pPr eaLnBrk="1" hangingPunct="1">
              <a:defRPr/>
            </a:pP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4000">
                <a:latin typeface="Tahoma" charset="0"/>
                <a:ea typeface="ＭＳ Ｐゴシック" charset="0"/>
                <a:cs typeface="ＭＳ Ｐゴシック" charset="0"/>
              </a:rPr>
              <a:t/>
            </a:r>
            <a:br>
              <a:rPr lang="es-ES" sz="4000">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r>
              <a:rPr lang="es-ES" sz="2800">
                <a:solidFill>
                  <a:srgbClr val="FFA347"/>
                </a:solidFill>
                <a:latin typeface="Tahoma" charset="0"/>
                <a:ea typeface="ＭＳ Ｐゴシック" charset="0"/>
                <a:cs typeface="ＭＳ Ｐゴシック" charset="0"/>
              </a:rPr>
              <a:t/>
            </a:r>
            <a:br>
              <a:rPr lang="es-ES" sz="2800">
                <a:solidFill>
                  <a:srgbClr val="FFA347"/>
                </a:solidFill>
                <a:latin typeface="Tahoma" charset="0"/>
                <a:ea typeface="ＭＳ Ｐゴシック" charset="0"/>
                <a:cs typeface="ＭＳ Ｐゴシック" charset="0"/>
              </a:rPr>
            </a:br>
            <a:endParaRPr lang="es-ES" sz="2400">
              <a:solidFill>
                <a:srgbClr val="FFE0C2"/>
              </a:solidFill>
              <a:latin typeface="Tahoma" charset="0"/>
              <a:ea typeface="ＭＳ Ｐゴシック" charset="0"/>
              <a:cs typeface="ＭＳ Ｐゴシック" charset="0"/>
            </a:endParaRPr>
          </a:p>
        </p:txBody>
      </p:sp>
      <p:pic>
        <p:nvPicPr>
          <p:cNvPr id="6656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4827588" cy="683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2" descr="C:\Users\Cadia\Desktop\Proyecto - copia\Tesis_SIG\mapas\SC\Densidad_Serr_Celtib_2017V2.png">
            <a:extLst>
              <a:ext uri="{FF2B5EF4-FFF2-40B4-BE49-F238E27FC236}">
                <a16:creationId xmlns:a16="http://schemas.microsoft.com/office/drawing/2014/main" xmlns="" id="{C422B226-3B21-F540-B0B6-E6BF17F33570}"/>
              </a:ext>
            </a:extLst>
          </p:cNvPr>
          <p:cNvPicPr>
            <a:picLocks noChangeAspect="1" noChangeArrowheads="1"/>
          </p:cNvPicPr>
          <p:nvPr/>
        </p:nvPicPr>
        <p:blipFill>
          <a:blip r:embed="rId3" cstate="print"/>
          <a:srcRect/>
          <a:stretch>
            <a:fillRect/>
          </a:stretch>
        </p:blipFill>
        <p:spPr bwMode="auto">
          <a:xfrm>
            <a:off x="3642502" y="-15296"/>
            <a:ext cx="4857784" cy="6869542"/>
          </a:xfrm>
          <a:prstGeom prst="rect">
            <a:avLst/>
          </a:prstGeom>
          <a:noFill/>
        </p:spPr>
      </p:pic>
    </p:spTree>
    <p:extLst>
      <p:ext uri="{BB962C8B-B14F-4D97-AF65-F5344CB8AC3E}">
        <p14:creationId xmlns:p14="http://schemas.microsoft.com/office/powerpoint/2010/main" val="1032621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381224" y="642918"/>
            <a:ext cx="3361818" cy="400110"/>
          </a:xfrm>
          <a:prstGeom prst="rect">
            <a:avLst/>
          </a:prstGeom>
          <a:noFill/>
        </p:spPr>
        <p:txBody>
          <a:bodyPr wrap="none" rtlCol="0">
            <a:spAutoFit/>
          </a:bodyPr>
          <a:lstStyle/>
          <a:p>
            <a:r>
              <a:rPr lang="es-ES" sz="2000" b="1" dirty="0">
                <a:solidFill>
                  <a:srgbClr val="C00000"/>
                </a:solidFill>
                <a:latin typeface="Arial" panose="020B0604020202020204" pitchFamily="34" charset="0"/>
                <a:cs typeface="Arial" panose="020B0604020202020204" pitchFamily="34" charset="0"/>
              </a:rPr>
              <a:t>¿Qué es la despoblación?</a:t>
            </a:r>
          </a:p>
        </p:txBody>
      </p:sp>
      <p:sp>
        <p:nvSpPr>
          <p:cNvPr id="3" name="2 CuadroTexto"/>
          <p:cNvSpPr txBox="1"/>
          <p:nvPr/>
        </p:nvSpPr>
        <p:spPr>
          <a:xfrm>
            <a:off x="2381224" y="1142460"/>
            <a:ext cx="7429552" cy="369332"/>
          </a:xfrm>
          <a:prstGeom prst="rect">
            <a:avLst/>
          </a:prstGeom>
          <a:noFill/>
        </p:spPr>
        <p:txBody>
          <a:bodyPr wrap="square" rtlCol="0">
            <a:spAutoFit/>
          </a:bodyPr>
          <a:lstStyle/>
          <a:p>
            <a:r>
              <a:rPr lang="es-ES" dirty="0">
                <a:latin typeface="Arial" panose="020B0604020202020204" pitchFamily="34" charset="0"/>
                <a:cs typeface="Arial" panose="020B0604020202020204" pitchFamily="34" charset="0"/>
              </a:rPr>
              <a:t>Es la disminución de la población de un territorio.</a:t>
            </a:r>
          </a:p>
        </p:txBody>
      </p:sp>
      <p:sp>
        <p:nvSpPr>
          <p:cNvPr id="4" name="3 CuadroTexto"/>
          <p:cNvSpPr txBox="1"/>
          <p:nvPr/>
        </p:nvSpPr>
        <p:spPr>
          <a:xfrm>
            <a:off x="2381224" y="2059536"/>
            <a:ext cx="4674678" cy="400110"/>
          </a:xfrm>
          <a:prstGeom prst="rect">
            <a:avLst/>
          </a:prstGeom>
          <a:noFill/>
        </p:spPr>
        <p:txBody>
          <a:bodyPr wrap="none" rtlCol="0">
            <a:spAutoFit/>
          </a:bodyPr>
          <a:lstStyle/>
          <a:p>
            <a:r>
              <a:rPr lang="es-ES" sz="2000" b="1" dirty="0">
                <a:solidFill>
                  <a:srgbClr val="C00000"/>
                </a:solidFill>
                <a:latin typeface="Arial" panose="020B0604020202020204" pitchFamily="34" charset="0"/>
                <a:cs typeface="Arial" panose="020B0604020202020204" pitchFamily="34" charset="0"/>
              </a:rPr>
              <a:t>¿Cómo se produce la despoblación?</a:t>
            </a:r>
          </a:p>
        </p:txBody>
      </p:sp>
      <p:sp>
        <p:nvSpPr>
          <p:cNvPr id="5" name="4 CuadroTexto"/>
          <p:cNvSpPr txBox="1"/>
          <p:nvPr/>
        </p:nvSpPr>
        <p:spPr>
          <a:xfrm>
            <a:off x="2381224" y="2459646"/>
            <a:ext cx="8408696" cy="1477328"/>
          </a:xfrm>
          <a:prstGeom prst="rect">
            <a:avLst/>
          </a:prstGeom>
          <a:noFill/>
        </p:spPr>
        <p:txBody>
          <a:bodyPr wrap="square" rtlCol="0">
            <a:spAutoFit/>
          </a:bodyPr>
          <a:lstStyle/>
          <a:p>
            <a:r>
              <a:rPr lang="es-ES" dirty="0">
                <a:latin typeface="Arial" panose="020B0604020202020204" pitchFamily="34" charset="0"/>
                <a:ea typeface="Tahoma" pitchFamily="34" charset="0"/>
                <a:cs typeface="Arial" panose="020B0604020202020204" pitchFamily="34" charset="0"/>
              </a:rPr>
              <a:t>1ª Fase: </a:t>
            </a:r>
            <a:r>
              <a:rPr lang="es-ES" dirty="0">
                <a:latin typeface="Arial" panose="020B0604020202020204" pitchFamily="34" charset="0"/>
                <a:cs typeface="Arial" panose="020B0604020202020204" pitchFamily="34" charset="0"/>
              </a:rPr>
              <a:t>Por migración, la población se marcha del territorio por las pocas</a:t>
            </a:r>
          </a:p>
          <a:p>
            <a:r>
              <a:rPr lang="es-ES" dirty="0">
                <a:latin typeface="Arial" panose="020B0604020202020204" pitchFamily="34" charset="0"/>
                <a:cs typeface="Arial" panose="020B0604020202020204" pitchFamily="34" charset="0"/>
              </a:rPr>
              <a:t>        oportunidades laborales del mismo en busca de un futuro mejor. </a:t>
            </a:r>
          </a:p>
          <a:p>
            <a:endParaRPr lang="es-ES" dirty="0">
              <a:latin typeface="Arial" panose="020B0604020202020204" pitchFamily="34" charset="0"/>
              <a:cs typeface="Arial" panose="020B0604020202020204" pitchFamily="34" charset="0"/>
            </a:endParaRPr>
          </a:p>
          <a:p>
            <a:r>
              <a:rPr lang="es-ES" dirty="0">
                <a:latin typeface="Arial" panose="020B0604020202020204" pitchFamily="34" charset="0"/>
                <a:ea typeface="Tahoma" pitchFamily="34" charset="0"/>
                <a:cs typeface="Arial" panose="020B0604020202020204" pitchFamily="34" charset="0"/>
              </a:rPr>
              <a:t>2ª Fase: </a:t>
            </a:r>
            <a:r>
              <a:rPr lang="es-ES" dirty="0">
                <a:latin typeface="Arial" panose="020B0604020202020204" pitchFamily="34" charset="0"/>
                <a:cs typeface="Arial" panose="020B0604020202020204" pitchFamily="34" charset="0"/>
              </a:rPr>
              <a:t>Por defunciones, y falta de relevo generacional.</a:t>
            </a:r>
          </a:p>
          <a:p>
            <a:endParaRPr lang="es-ES" dirty="0">
              <a:latin typeface="Arial" panose="020B0604020202020204" pitchFamily="34" charset="0"/>
              <a:cs typeface="Arial" panose="020B0604020202020204" pitchFamily="34" charset="0"/>
            </a:endParaRPr>
          </a:p>
        </p:txBody>
      </p:sp>
      <p:sp>
        <p:nvSpPr>
          <p:cNvPr id="6" name="5 CuadroTexto"/>
          <p:cNvSpPr txBox="1"/>
          <p:nvPr/>
        </p:nvSpPr>
        <p:spPr>
          <a:xfrm>
            <a:off x="2452662" y="4002480"/>
            <a:ext cx="184731" cy="707886"/>
          </a:xfrm>
          <a:prstGeom prst="rect">
            <a:avLst/>
          </a:prstGeom>
          <a:noFill/>
        </p:spPr>
        <p:txBody>
          <a:bodyPr wrap="none" rtlCol="0">
            <a:spAutoFit/>
          </a:bodyPr>
          <a:lstStyle/>
          <a:p>
            <a:endParaRPr lang="es-ES" sz="2000" b="1" dirty="0">
              <a:solidFill>
                <a:schemeClr val="tx2">
                  <a:lumMod val="90000"/>
                </a:schemeClr>
              </a:solidFill>
            </a:endParaRPr>
          </a:p>
          <a:p>
            <a:endParaRPr lang="es-ES" sz="2000" b="1" dirty="0">
              <a:solidFill>
                <a:schemeClr val="tx2">
                  <a:lumMod val="90000"/>
                </a:schemeClr>
              </a:solidFill>
            </a:endParaRPr>
          </a:p>
        </p:txBody>
      </p:sp>
      <p:sp>
        <p:nvSpPr>
          <p:cNvPr id="7" name="6 CuadroTexto"/>
          <p:cNvSpPr txBox="1"/>
          <p:nvPr/>
        </p:nvSpPr>
        <p:spPr>
          <a:xfrm>
            <a:off x="2452661" y="4119816"/>
            <a:ext cx="8541653" cy="2092881"/>
          </a:xfrm>
          <a:prstGeom prst="rect">
            <a:avLst/>
          </a:prstGeom>
          <a:noFill/>
        </p:spPr>
        <p:txBody>
          <a:bodyPr wrap="square" rtlCol="0">
            <a:spAutoFit/>
          </a:bodyPr>
          <a:lstStyle/>
          <a:p>
            <a:endParaRPr lang="es-ES" dirty="0"/>
          </a:p>
          <a:p>
            <a:r>
              <a:rPr lang="es-ES" sz="2000" b="1" dirty="0">
                <a:solidFill>
                  <a:srgbClr val="C00000"/>
                </a:solidFill>
                <a:latin typeface="Arial" panose="020B0604020202020204" pitchFamily="34" charset="0"/>
                <a:cs typeface="Arial" panose="020B0604020202020204" pitchFamily="34" charset="0"/>
              </a:rPr>
              <a:t>No hay que confundir despoblación con baja densidad de población</a:t>
            </a:r>
          </a:p>
          <a:p>
            <a:endParaRPr lang="es-ES" sz="2000" b="1"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Laponia tienen desde siempre una baja densidad de población, adaptada a las condiciones extremas climáticas del territorio. </a:t>
            </a:r>
          </a:p>
          <a:p>
            <a:endParaRPr lang="es-ES" dirty="0">
              <a:latin typeface="Arial" panose="020B0604020202020204" pitchFamily="34" charset="0"/>
              <a:cs typeface="Arial" panose="020B0604020202020204" pitchFamily="34" charset="0"/>
            </a:endParaRPr>
          </a:p>
          <a:p>
            <a:r>
              <a:rPr lang="es-ES" dirty="0">
                <a:latin typeface="Arial" panose="020B0604020202020204" pitchFamily="34" charset="0"/>
                <a:cs typeface="Arial" panose="020B0604020202020204" pitchFamily="34" charset="0"/>
              </a:rPr>
              <a:t>Serranía Celtibérica ha perdido más del 50% de su población en 50 años</a:t>
            </a:r>
          </a:p>
        </p:txBody>
      </p:sp>
    </p:spTree>
    <p:extLst>
      <p:ext uri="{BB962C8B-B14F-4D97-AF65-F5344CB8AC3E}">
        <p14:creationId xmlns:p14="http://schemas.microsoft.com/office/powerpoint/2010/main" val="909504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18" name="Rectángulo 2"/>
          <p:cNvSpPr>
            <a:spLocks noChangeArrowheads="1"/>
          </p:cNvSpPr>
          <p:nvPr/>
        </p:nvSpPr>
        <p:spPr bwMode="auto">
          <a:xfrm>
            <a:off x="1295400" y="0"/>
            <a:ext cx="9601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Serranía Celtibérica el territorio más Despoblado, 7,09 hab/km</a:t>
            </a:r>
            <a:r>
              <a:rPr lang="es-ES" altLang="es-ES_tradnl" sz="2800" baseline="30000" dirty="0">
                <a:solidFill>
                  <a:srgbClr val="FFFFFF"/>
                </a:solidFill>
                <a:latin typeface="Times New Roman" charset="0"/>
                <a:ea typeface="MS PGothic" charset="-128"/>
              </a:rPr>
              <a:t>2</a:t>
            </a:r>
            <a:endParaRPr lang="es-ES" altLang="es-ES_tradnl" sz="2800" dirty="0">
              <a:solidFill>
                <a:srgbClr val="FFFFFF"/>
              </a:solidFill>
              <a:latin typeface="Times New Roman" charset="0"/>
              <a:ea typeface="MS PGothic" charset="-128"/>
            </a:endParaRPr>
          </a:p>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 y Desarticulado de España y de la Unión Europea</a:t>
            </a:r>
            <a:endParaRPr lang="es-ES_tradnl" altLang="es-ES_tradnl" sz="2800" dirty="0">
              <a:solidFill>
                <a:srgbClr val="FFFFFF"/>
              </a:solidFill>
              <a:latin typeface="Times New Roman" charset="0"/>
              <a:ea typeface="MS PGothic" charset="-128"/>
            </a:endParaRPr>
          </a:p>
        </p:txBody>
      </p:sp>
      <p:sp>
        <p:nvSpPr>
          <p:cNvPr id="46119" name="Rectángulo 4"/>
          <p:cNvSpPr>
            <a:spLocks noChangeArrowheads="1"/>
          </p:cNvSpPr>
          <p:nvPr/>
        </p:nvSpPr>
        <p:spPr bwMode="auto">
          <a:xfrm>
            <a:off x="1021974" y="5334002"/>
            <a:ext cx="107899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eaLnBrk="1" hangingPunct="1">
              <a:spcBef>
                <a:spcPct val="0"/>
              </a:spcBef>
              <a:buClrTx/>
              <a:buSzTx/>
              <a:buFontTx/>
              <a:buNone/>
            </a:pPr>
            <a:endParaRPr lang="es-ES_tradnl" altLang="es-ES_tradnl" sz="2000" dirty="0">
              <a:latin typeface="Arial" panose="020B0604020202020204" pitchFamily="34" charset="0"/>
              <a:ea typeface="MS PGothic" charset="-128"/>
              <a:cs typeface="Arial" panose="020B0604020202020204" pitchFamily="34" charset="0"/>
            </a:endParaRPr>
          </a:p>
        </p:txBody>
      </p:sp>
      <p:sp>
        <p:nvSpPr>
          <p:cNvPr id="2" name="CuadroTexto 1">
            <a:extLst>
              <a:ext uri="{FF2B5EF4-FFF2-40B4-BE49-F238E27FC236}">
                <a16:creationId xmlns:a16="http://schemas.microsoft.com/office/drawing/2014/main" xmlns="" id="{C2C70FBD-A07B-364A-9258-070207F54E40}"/>
              </a:ext>
            </a:extLst>
          </p:cNvPr>
          <p:cNvSpPr txBox="1"/>
          <p:nvPr/>
        </p:nvSpPr>
        <p:spPr>
          <a:xfrm>
            <a:off x="871369" y="130661"/>
            <a:ext cx="10617798" cy="461665"/>
          </a:xfrm>
          <a:prstGeom prst="rect">
            <a:avLst/>
          </a:prstGeom>
          <a:noFill/>
        </p:spPr>
        <p:txBody>
          <a:bodyPr wrap="square" rtlCol="0">
            <a:spAutoFit/>
          </a:bodyPr>
          <a:lstStyle/>
          <a:p>
            <a:pPr algn="ctr"/>
            <a:r>
              <a:rPr lang="es-ES" sz="2400" b="1" dirty="0">
                <a:solidFill>
                  <a:schemeClr val="accent2">
                    <a:lumMod val="50000"/>
                  </a:schemeClr>
                </a:solidFill>
                <a:latin typeface="Arial" panose="020B0604020202020204" pitchFamily="34" charset="0"/>
                <a:cs typeface="Arial" panose="020B0604020202020204" pitchFamily="34" charset="0"/>
              </a:rPr>
              <a:t>Serranía </a:t>
            </a:r>
            <a:r>
              <a:rPr lang="es-ES" sz="2400" b="1" dirty="0" smtClean="0">
                <a:solidFill>
                  <a:schemeClr val="accent2">
                    <a:lumMod val="50000"/>
                  </a:schemeClr>
                </a:solidFill>
                <a:latin typeface="Arial" panose="020B0604020202020204" pitchFamily="34" charset="0"/>
                <a:cs typeface="Arial" panose="020B0604020202020204" pitchFamily="34" charset="0"/>
              </a:rPr>
              <a:t>Celtibérica: Distribución por Provincias</a:t>
            </a:r>
            <a:endParaRPr lang="es-ES" sz="2400" b="1" dirty="0">
              <a:solidFill>
                <a:schemeClr val="accent2">
                  <a:lumMod val="50000"/>
                </a:schemeClr>
              </a:solidFill>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6800" y="819150"/>
            <a:ext cx="8247888" cy="5102352"/>
          </a:xfrm>
          <a:prstGeom prst="rect">
            <a:avLst/>
          </a:prstGeom>
        </p:spPr>
      </p:pic>
      <p:pic>
        <p:nvPicPr>
          <p:cNvPr id="5" name="Imagen 4"/>
          <p:cNvPicPr>
            <a:picLocks noChangeAspect="1"/>
          </p:cNvPicPr>
          <p:nvPr/>
        </p:nvPicPr>
        <p:blipFill>
          <a:blip r:embed="rId3"/>
          <a:stretch>
            <a:fillRect/>
          </a:stretch>
        </p:blipFill>
        <p:spPr>
          <a:xfrm>
            <a:off x="196850" y="2247900"/>
            <a:ext cx="3136900" cy="2590800"/>
          </a:xfrm>
          <a:prstGeom prst="rect">
            <a:avLst/>
          </a:prstGeom>
        </p:spPr>
      </p:pic>
      <p:sp>
        <p:nvSpPr>
          <p:cNvPr id="4" name="CuadroTexto 3"/>
          <p:cNvSpPr txBox="1"/>
          <p:nvPr/>
        </p:nvSpPr>
        <p:spPr>
          <a:xfrm>
            <a:off x="419100" y="6022587"/>
            <a:ext cx="12097644" cy="461665"/>
          </a:xfrm>
          <a:prstGeom prst="rect">
            <a:avLst/>
          </a:prstGeom>
          <a:noFill/>
        </p:spPr>
        <p:txBody>
          <a:bodyPr wrap="square" rtlCol="0">
            <a:spAutoFit/>
          </a:bodyPr>
          <a:lstStyle/>
          <a:p>
            <a:r>
              <a:rPr lang="es-ES_tradnl" sz="2400" b="1" dirty="0" smtClean="0"/>
              <a:t>La Zona 0 de la </a:t>
            </a:r>
            <a:r>
              <a:rPr lang="es-ES_tradnl" sz="2400" b="1" dirty="0" err="1" smtClean="0"/>
              <a:t>despoblaci</a:t>
            </a:r>
            <a:r>
              <a:rPr lang="es-ES" sz="2400" b="1" dirty="0" err="1" smtClean="0"/>
              <a:t>ón</a:t>
            </a:r>
            <a:r>
              <a:rPr lang="es-ES" sz="2400" b="1" dirty="0" smtClean="0"/>
              <a:t> es Guadalajara, y su epicentro el Señorío de Molina de Aragón</a:t>
            </a:r>
            <a:endParaRPr lang="es-ES_tradnl" sz="2400" b="1" dirty="0"/>
          </a:p>
        </p:txBody>
      </p:sp>
    </p:spTree>
    <p:extLst>
      <p:ext uri="{BB962C8B-B14F-4D97-AF65-F5344CB8AC3E}">
        <p14:creationId xmlns:p14="http://schemas.microsoft.com/office/powerpoint/2010/main" val="570379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18" name="Rectángulo 2"/>
          <p:cNvSpPr>
            <a:spLocks noChangeArrowheads="1"/>
          </p:cNvSpPr>
          <p:nvPr/>
        </p:nvSpPr>
        <p:spPr bwMode="auto">
          <a:xfrm>
            <a:off x="1295400" y="0"/>
            <a:ext cx="9601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Serranía Celtibérica el territorio más Despoblado, 7,09 hab/km</a:t>
            </a:r>
            <a:r>
              <a:rPr lang="es-ES" altLang="es-ES_tradnl" sz="2800" baseline="30000" dirty="0">
                <a:solidFill>
                  <a:srgbClr val="FFFFFF"/>
                </a:solidFill>
                <a:latin typeface="Times New Roman" charset="0"/>
                <a:ea typeface="MS PGothic" charset="-128"/>
              </a:rPr>
              <a:t>2</a:t>
            </a:r>
            <a:endParaRPr lang="es-ES" altLang="es-ES_tradnl" sz="2800" dirty="0">
              <a:solidFill>
                <a:srgbClr val="FFFFFF"/>
              </a:solidFill>
              <a:latin typeface="Times New Roman" charset="0"/>
              <a:ea typeface="MS PGothic" charset="-128"/>
            </a:endParaRPr>
          </a:p>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 y Desarticulado de España y de la Unión Europea</a:t>
            </a:r>
            <a:endParaRPr lang="es-ES_tradnl" altLang="es-ES_tradnl" sz="2800" dirty="0">
              <a:solidFill>
                <a:srgbClr val="FFFFFF"/>
              </a:solidFill>
              <a:latin typeface="Times New Roman" charset="0"/>
              <a:ea typeface="MS PGothic" charset="-128"/>
            </a:endParaRPr>
          </a:p>
        </p:txBody>
      </p:sp>
      <p:sp>
        <p:nvSpPr>
          <p:cNvPr id="46119" name="Rectángulo 4"/>
          <p:cNvSpPr>
            <a:spLocks noChangeArrowheads="1"/>
          </p:cNvSpPr>
          <p:nvPr/>
        </p:nvSpPr>
        <p:spPr bwMode="auto">
          <a:xfrm>
            <a:off x="1524000" y="548640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eaLnBrk="1" hangingPunct="1">
              <a:spcBef>
                <a:spcPct val="0"/>
              </a:spcBef>
              <a:buClrTx/>
              <a:buSzTx/>
              <a:buFontTx/>
              <a:buNone/>
            </a:pPr>
            <a:r>
              <a:rPr lang="es-ES" altLang="es-ES_tradnl" sz="2400" dirty="0">
                <a:solidFill>
                  <a:srgbClr val="FFFFFF"/>
                </a:solidFill>
                <a:latin typeface="Times New Roman" charset="0"/>
                <a:ea typeface="MS PGothic" charset="-128"/>
              </a:rPr>
              <a:t>pocos ancianos </a:t>
            </a:r>
            <a:endParaRPr lang="es-ES_tradnl" altLang="es-ES_tradnl" sz="2400" dirty="0">
              <a:solidFill>
                <a:srgbClr val="FFFFFF"/>
              </a:solidFill>
              <a:latin typeface="Times New Roman" charset="0"/>
              <a:ea typeface="MS PGothic" charset="-128"/>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4588" y="610723"/>
            <a:ext cx="8469854" cy="5219042"/>
          </a:xfrm>
          <a:prstGeom prst="rect">
            <a:avLst/>
          </a:prstGeom>
        </p:spPr>
      </p:pic>
      <p:sp>
        <p:nvSpPr>
          <p:cNvPr id="2" name="CuadroTexto 1"/>
          <p:cNvSpPr txBox="1"/>
          <p:nvPr/>
        </p:nvSpPr>
        <p:spPr>
          <a:xfrm>
            <a:off x="6089515" y="6342430"/>
            <a:ext cx="5758774" cy="646331"/>
          </a:xfrm>
          <a:prstGeom prst="rect">
            <a:avLst/>
          </a:prstGeom>
          <a:noFill/>
        </p:spPr>
        <p:txBody>
          <a:bodyPr wrap="square" rtlCol="0">
            <a:spAutoFit/>
          </a:bodyPr>
          <a:lstStyle/>
          <a:p>
            <a:r>
              <a:rPr lang="es-ES_tradnl" dirty="0"/>
              <a:t>        </a:t>
            </a:r>
            <a:endParaRPr lang="es-ES_tradnl" b="1" dirty="0"/>
          </a:p>
          <a:p>
            <a:endParaRPr lang="es-ES_tradnl" dirty="0"/>
          </a:p>
        </p:txBody>
      </p:sp>
      <p:sp>
        <p:nvSpPr>
          <p:cNvPr id="6" name="CuadroTexto 5">
            <a:extLst>
              <a:ext uri="{FF2B5EF4-FFF2-40B4-BE49-F238E27FC236}">
                <a16:creationId xmlns:a16="http://schemas.microsoft.com/office/drawing/2014/main" xmlns="" id="{A2E4D56D-2A5B-A34B-8A60-D8F376F646C0}"/>
              </a:ext>
            </a:extLst>
          </p:cNvPr>
          <p:cNvSpPr txBox="1"/>
          <p:nvPr/>
        </p:nvSpPr>
        <p:spPr>
          <a:xfrm>
            <a:off x="4432151" y="6105154"/>
            <a:ext cx="6024282" cy="369332"/>
          </a:xfrm>
          <a:prstGeom prst="rect">
            <a:avLst/>
          </a:prstGeom>
          <a:noFill/>
        </p:spPr>
        <p:txBody>
          <a:bodyPr wrap="square" rtlCol="0">
            <a:spAutoFit/>
          </a:bodyPr>
          <a:lstStyle/>
          <a:p>
            <a:r>
              <a:rPr lang="es-ES" dirty="0">
                <a:latin typeface="Arial" panose="020B0604020202020204" pitchFamily="34" charset="0"/>
                <a:cs typeface="Arial" panose="020B0604020202020204" pitchFamily="34" charset="0"/>
              </a:rPr>
              <a:t>Emigración                                               Defunciones</a:t>
            </a:r>
          </a:p>
        </p:txBody>
      </p:sp>
    </p:spTree>
    <p:extLst>
      <p:ext uri="{BB962C8B-B14F-4D97-AF65-F5344CB8AC3E}">
        <p14:creationId xmlns:p14="http://schemas.microsoft.com/office/powerpoint/2010/main" val="1939618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333487" y="344244"/>
            <a:ext cx="11403108" cy="549275"/>
          </a:xfrm>
        </p:spPr>
        <p:txBody>
          <a:bodyPr>
            <a:normAutofit/>
          </a:bodyPr>
          <a:lstStyle/>
          <a:p>
            <a:pPr algn="ctr" eaLnBrk="1" hangingPunct="1">
              <a:defRPr/>
            </a:pPr>
            <a:r>
              <a:rPr lang="es-ES" altLang="es-ES_tradnl" sz="2400" b="1" dirty="0">
                <a:solidFill>
                  <a:schemeClr val="accent2">
                    <a:lumMod val="50000"/>
                  </a:schemeClr>
                </a:solidFill>
                <a:latin typeface="Arial" panose="020B0604020202020204" pitchFamily="34" charset="0"/>
                <a:ea typeface="MS PGothic" charset="-128"/>
                <a:cs typeface="Arial" panose="020B0604020202020204" pitchFamily="34" charset="0"/>
              </a:rPr>
              <a:t>Serranía Celtibérica, el mayor desierto por despoblación de la Unión Europea</a:t>
            </a:r>
          </a:p>
        </p:txBody>
      </p:sp>
      <p:pic>
        <p:nvPicPr>
          <p:cNvPr id="4" name="Picture 9">
            <a:extLst>
              <a:ext uri="{FF2B5EF4-FFF2-40B4-BE49-F238E27FC236}">
                <a16:creationId xmlns:a16="http://schemas.microsoft.com/office/drawing/2014/main" xmlns="" id="{0E8FCD83-49D5-9F48-8EA2-B341CF66C3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366" y="1261898"/>
            <a:ext cx="4937761" cy="41190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5">
            <a:extLst>
              <a:ext uri="{FF2B5EF4-FFF2-40B4-BE49-F238E27FC236}">
                <a16:creationId xmlns:a16="http://schemas.microsoft.com/office/drawing/2014/main" xmlns="" id="{2C5EFA5B-C236-ED46-A823-21B4171BDA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5567" y="1382351"/>
            <a:ext cx="6245068" cy="372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uadroTexto 1">
            <a:extLst>
              <a:ext uri="{FF2B5EF4-FFF2-40B4-BE49-F238E27FC236}">
                <a16:creationId xmlns:a16="http://schemas.microsoft.com/office/drawing/2014/main" xmlns="" id="{231848FB-6D5B-2F43-B7DA-5B2C00419DB4}"/>
              </a:ext>
            </a:extLst>
          </p:cNvPr>
          <p:cNvSpPr txBox="1"/>
          <p:nvPr/>
        </p:nvSpPr>
        <p:spPr>
          <a:xfrm>
            <a:off x="580914" y="5572461"/>
            <a:ext cx="11155681" cy="1477328"/>
          </a:xfrm>
          <a:prstGeom prst="rect">
            <a:avLst/>
          </a:prstGeom>
          <a:noFill/>
        </p:spPr>
        <p:txBody>
          <a:bodyPr wrap="square" rtlCol="0">
            <a:spAutoFit/>
          </a:bodyPr>
          <a:lstStyle/>
          <a:p>
            <a:r>
              <a:rPr lang="es-ES_tradnl" dirty="0" err="1">
                <a:latin typeface="Arial" panose="020B0604020202020204" pitchFamily="34" charset="0"/>
                <a:cs typeface="Arial" panose="020B0604020202020204" pitchFamily="34" charset="0"/>
              </a:rPr>
              <a:t>Serran</a:t>
            </a:r>
            <a:r>
              <a:rPr lang="es-ES" dirty="0" err="1">
                <a:latin typeface="Arial" panose="020B0604020202020204" pitchFamily="34" charset="0"/>
                <a:cs typeface="Arial" panose="020B0604020202020204" pitchFamily="34" charset="0"/>
              </a:rPr>
              <a:t>ía</a:t>
            </a:r>
            <a:r>
              <a:rPr lang="es-ES" dirty="0">
                <a:latin typeface="Arial" panose="020B0604020202020204" pitchFamily="34" charset="0"/>
                <a:cs typeface="Arial" panose="020B0604020202020204" pitchFamily="34" charset="0"/>
              </a:rPr>
              <a:t> Celtibérica se extiende por las comunidades autónomas de Aragón, Castilla-La Mancha, Castilla y León, Generalitat Valenciana y La Rioja.  Presenta una extensión de 65.825 km</a:t>
            </a:r>
            <a:r>
              <a:rPr lang="es-ES" baseline="30000" dirty="0">
                <a:latin typeface="Arial" panose="020B0604020202020204" pitchFamily="34" charset="0"/>
                <a:cs typeface="Arial" panose="020B0604020202020204" pitchFamily="34" charset="0"/>
              </a:rPr>
              <a:t>2</a:t>
            </a:r>
            <a:r>
              <a:rPr lang="es-ES" dirty="0">
                <a:latin typeface="Arial" panose="020B0604020202020204" pitchFamily="34" charset="0"/>
                <a:cs typeface="Arial" panose="020B0604020202020204" pitchFamily="34" charset="0"/>
              </a:rPr>
              <a:t>, más del doble de Bélgica o Cataluña, en datos de 2019, pero solo tiene 460.613 habitantes y una densidad de 6,99 </a:t>
            </a:r>
            <a:r>
              <a:rPr lang="es-ES" dirty="0" err="1">
                <a:latin typeface="Arial" panose="020B0604020202020204" pitchFamily="34" charset="0"/>
                <a:cs typeface="Arial" panose="020B0604020202020204" pitchFamily="34" charset="0"/>
              </a:rPr>
              <a:t>hab</a:t>
            </a:r>
            <a:r>
              <a:rPr lang="es-ES" dirty="0">
                <a:latin typeface="Arial" panose="020B0604020202020204" pitchFamily="34" charset="0"/>
                <a:cs typeface="Arial" panose="020B0604020202020204" pitchFamily="34" charset="0"/>
              </a:rPr>
              <a:t>/km</a:t>
            </a:r>
            <a:r>
              <a:rPr lang="es-ES" baseline="30000" dirty="0">
                <a:latin typeface="Arial" panose="020B0604020202020204" pitchFamily="34" charset="0"/>
                <a:cs typeface="Arial" panose="020B0604020202020204" pitchFamily="34" charset="0"/>
              </a:rPr>
              <a:t>2</a:t>
            </a:r>
            <a:r>
              <a:rPr lang="es-ES" dirty="0">
                <a:latin typeface="Arial" panose="020B0604020202020204" pitchFamily="34" charset="0"/>
                <a:cs typeface="Arial" panose="020B0604020202020204" pitchFamily="34" charset="0"/>
              </a:rPr>
              <a:t>. Menos de 10 hab/km</a:t>
            </a:r>
            <a:r>
              <a:rPr lang="es-ES" baseline="30000" dirty="0">
                <a:latin typeface="Arial" panose="020B0604020202020204" pitchFamily="34" charset="0"/>
                <a:cs typeface="Arial" panose="020B0604020202020204" pitchFamily="34" charset="0"/>
              </a:rPr>
              <a:t>2</a:t>
            </a:r>
            <a:r>
              <a:rPr lang="es-ES" dirty="0">
                <a:latin typeface="Arial" panose="020B0604020202020204" pitchFamily="34" charset="0"/>
                <a:cs typeface="Arial" panose="020B0604020202020204" pitchFamily="34" charset="0"/>
              </a:rPr>
              <a:t> en Geografía Humana se considera desierto demográfico.</a:t>
            </a:r>
            <a:endParaRPr lang="es-ES_tradnl" dirty="0">
              <a:latin typeface="Arial" panose="020B0604020202020204" pitchFamily="34" charset="0"/>
              <a:cs typeface="Arial" panose="020B0604020202020204" pitchFamily="34" charset="0"/>
            </a:endParaRPr>
          </a:p>
          <a:p>
            <a:endParaRPr lang="es-ES" dirty="0"/>
          </a:p>
        </p:txBody>
      </p:sp>
    </p:spTree>
    <p:extLst>
      <p:ext uri="{BB962C8B-B14F-4D97-AF65-F5344CB8AC3E}">
        <p14:creationId xmlns:p14="http://schemas.microsoft.com/office/powerpoint/2010/main" val="1173524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59428217"/>
              </p:ext>
            </p:extLst>
          </p:nvPr>
        </p:nvGraphicFramePr>
        <p:xfrm>
          <a:off x="1631950" y="895573"/>
          <a:ext cx="9036050" cy="4191001"/>
        </p:xfrm>
        <a:graphic>
          <a:graphicData uri="http://schemas.openxmlformats.org/drawingml/2006/table">
            <a:tbl>
              <a:tblPr/>
              <a:tblGrid>
                <a:gridCol w="1504950">
                  <a:extLst>
                    <a:ext uri="{9D8B030D-6E8A-4147-A177-3AD203B41FA5}">
                      <a16:colId xmlns:a16="http://schemas.microsoft.com/office/drawing/2014/main" xmlns="" val="20000"/>
                    </a:ext>
                  </a:extLst>
                </a:gridCol>
                <a:gridCol w="1506538">
                  <a:extLst>
                    <a:ext uri="{9D8B030D-6E8A-4147-A177-3AD203B41FA5}">
                      <a16:colId xmlns:a16="http://schemas.microsoft.com/office/drawing/2014/main" xmlns="" val="20001"/>
                    </a:ext>
                  </a:extLst>
                </a:gridCol>
                <a:gridCol w="1393825">
                  <a:extLst>
                    <a:ext uri="{9D8B030D-6E8A-4147-A177-3AD203B41FA5}">
                      <a16:colId xmlns:a16="http://schemas.microsoft.com/office/drawing/2014/main" xmlns="" val="20002"/>
                    </a:ext>
                  </a:extLst>
                </a:gridCol>
                <a:gridCol w="1493837">
                  <a:extLst>
                    <a:ext uri="{9D8B030D-6E8A-4147-A177-3AD203B41FA5}">
                      <a16:colId xmlns:a16="http://schemas.microsoft.com/office/drawing/2014/main" xmlns="" val="20003"/>
                    </a:ext>
                  </a:extLst>
                </a:gridCol>
                <a:gridCol w="1630363">
                  <a:extLst>
                    <a:ext uri="{9D8B030D-6E8A-4147-A177-3AD203B41FA5}">
                      <a16:colId xmlns:a16="http://schemas.microsoft.com/office/drawing/2014/main" xmlns="" val="20004"/>
                    </a:ext>
                  </a:extLst>
                </a:gridCol>
                <a:gridCol w="1506537">
                  <a:extLst>
                    <a:ext uri="{9D8B030D-6E8A-4147-A177-3AD203B41FA5}">
                      <a16:colId xmlns:a16="http://schemas.microsoft.com/office/drawing/2014/main" xmlns="" val="20005"/>
                    </a:ext>
                  </a:extLst>
                </a:gridCol>
              </a:tblGrid>
              <a:tr h="1185862">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1" i="0" u="none" strike="noStrike" cap="none" normalizeH="0" baseline="0" dirty="0">
                        <a:ln>
                          <a:noFill/>
                        </a:ln>
                        <a:solidFill>
                          <a:srgbClr val="FFFFFF"/>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1" i="0" u="none" strike="noStrike" cap="none" normalizeH="0" baseline="0">
                          <a:ln>
                            <a:noFill/>
                          </a:ln>
                          <a:solidFill>
                            <a:srgbClr val="FFFFFF"/>
                          </a:solidFill>
                          <a:effectLst/>
                          <a:latin typeface="Tahoma" charset="0"/>
                          <a:ea typeface="MS PGothic" charset="-128"/>
                        </a:rPr>
                        <a:t>Superficie (km</a:t>
                      </a:r>
                      <a:r>
                        <a:rPr kumimoji="0" lang="es-ES_tradnl" altLang="es-ES_tradnl" sz="1800" b="1" i="0" u="none" strike="noStrike" cap="none" normalizeH="0" baseline="30000">
                          <a:ln>
                            <a:noFill/>
                          </a:ln>
                          <a:solidFill>
                            <a:srgbClr val="FFFFFF"/>
                          </a:solidFill>
                          <a:effectLst/>
                          <a:latin typeface="Tahoma" charset="0"/>
                          <a:ea typeface="MS PGothic" charset="-128"/>
                        </a:rPr>
                        <a:t>2</a:t>
                      </a:r>
                      <a:r>
                        <a:rPr kumimoji="0" lang="es-ES_tradnl" altLang="es-ES_tradnl" sz="1800" b="1" i="0" u="none" strike="noStrike" cap="none" normalizeH="0" baseline="0">
                          <a:ln>
                            <a:noFill/>
                          </a:ln>
                          <a:solidFill>
                            <a:srgbClr val="FFFFFF"/>
                          </a:solidFill>
                          <a:effectLst/>
                          <a:latin typeface="Tahoma" charset="0"/>
                          <a:ea typeface="MS PGothic" charset="-128"/>
                        </a:rPr>
                        <a:t>)</a:t>
                      </a:r>
                      <a:endParaRPr kumimoji="0" lang="es-ES" altLang="es-ES_tradnl" sz="1800" b="1" i="0" u="none" strike="noStrike" cap="none" normalizeH="0" baseline="0">
                        <a:ln>
                          <a:noFill/>
                        </a:ln>
                        <a:solidFill>
                          <a:srgbClr val="FFFFFF"/>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1" i="0" u="none" strike="noStrike" cap="none" normalizeH="0" baseline="0">
                          <a:ln>
                            <a:noFill/>
                          </a:ln>
                          <a:solidFill>
                            <a:srgbClr val="FFFFFF"/>
                          </a:solidFill>
                          <a:effectLst/>
                          <a:latin typeface="Tahoma" charset="0"/>
                          <a:ea typeface="MS PGothic" charset="-128"/>
                        </a:rPr>
                        <a:t>Población</a:t>
                      </a:r>
                      <a:endParaRPr kumimoji="0" lang="es-ES" altLang="es-ES_tradnl" sz="1800" b="1" i="0" u="none" strike="noStrike" cap="none" normalizeH="0" baseline="0">
                        <a:ln>
                          <a:noFill/>
                        </a:ln>
                        <a:solidFill>
                          <a:srgbClr val="FFFFFF"/>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1" i="0" u="none" strike="noStrike" cap="none" normalizeH="0" baseline="0">
                          <a:ln>
                            <a:noFill/>
                          </a:ln>
                          <a:solidFill>
                            <a:srgbClr val="FFFFFF"/>
                          </a:solidFill>
                          <a:effectLst/>
                          <a:latin typeface="Tahoma" charset="0"/>
                          <a:ea typeface="MS PGothic" charset="-128"/>
                        </a:rPr>
                        <a:t>Densidad (hab/km</a:t>
                      </a:r>
                      <a:r>
                        <a:rPr kumimoji="0" lang="es-ES_tradnl" altLang="es-ES_tradnl" sz="1800" b="1" i="0" u="none" strike="noStrike" cap="none" normalizeH="0" baseline="30000">
                          <a:ln>
                            <a:noFill/>
                          </a:ln>
                          <a:solidFill>
                            <a:srgbClr val="FFFFFF"/>
                          </a:solidFill>
                          <a:effectLst/>
                          <a:latin typeface="Tahoma" charset="0"/>
                          <a:ea typeface="MS PGothic" charset="-128"/>
                        </a:rPr>
                        <a:t>2</a:t>
                      </a:r>
                      <a:r>
                        <a:rPr kumimoji="0" lang="es-ES_tradnl" altLang="es-ES_tradnl" sz="1800" b="1" i="0" u="none" strike="noStrike" cap="none" normalizeH="0" baseline="0">
                          <a:ln>
                            <a:noFill/>
                          </a:ln>
                          <a:solidFill>
                            <a:srgbClr val="FFFFFF"/>
                          </a:solidFill>
                          <a:effectLst/>
                          <a:latin typeface="Tahoma" charset="0"/>
                          <a:ea typeface="MS PGothic" charset="-128"/>
                        </a:rPr>
                        <a:t>) </a:t>
                      </a:r>
                      <a:endParaRPr kumimoji="0" lang="es-ES" altLang="es-ES_tradnl" sz="1800" b="1" i="0" u="none" strike="noStrike" cap="none" normalizeH="0" baseline="0">
                        <a:ln>
                          <a:noFill/>
                        </a:ln>
                        <a:solidFill>
                          <a:srgbClr val="FFFFFF"/>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1" i="0" u="none" strike="noStrike" cap="none" normalizeH="0" baseline="0" dirty="0">
                          <a:ln>
                            <a:noFill/>
                          </a:ln>
                          <a:solidFill>
                            <a:srgbClr val="FFFFFF"/>
                          </a:solidFill>
                          <a:effectLst/>
                          <a:latin typeface="Tahoma" charset="0"/>
                          <a:ea typeface="MS PGothic" charset="-128"/>
                        </a:rPr>
                        <a:t>Municipios</a:t>
                      </a:r>
                    </a:p>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1" i="0" u="none" strike="noStrike" cap="none" normalizeH="0" baseline="0" dirty="0">
                          <a:ln>
                            <a:noFill/>
                          </a:ln>
                          <a:solidFill>
                            <a:srgbClr val="FFFFFF"/>
                          </a:solidFill>
                          <a:effectLst/>
                          <a:latin typeface="Tahoma" charset="0"/>
                          <a:ea typeface="MS PGothic" charset="-128"/>
                        </a:rPr>
                        <a:t>más de 10.000 </a:t>
                      </a:r>
                      <a:r>
                        <a:rPr kumimoji="0" lang="es-ES_tradnl" altLang="es-ES_tradnl" sz="1800" b="1" i="0" u="none" strike="noStrike" cap="none" normalizeH="0" baseline="0" dirty="0" err="1">
                          <a:ln>
                            <a:noFill/>
                          </a:ln>
                          <a:solidFill>
                            <a:srgbClr val="FFFFFF"/>
                          </a:solidFill>
                          <a:effectLst/>
                          <a:latin typeface="Tahoma" charset="0"/>
                          <a:ea typeface="MS PGothic" charset="-128"/>
                        </a:rPr>
                        <a:t>hab</a:t>
                      </a:r>
                      <a:r>
                        <a:rPr kumimoji="0" lang="es-ES_tradnl" altLang="es-ES_tradnl" sz="1800" b="1" i="0" u="none" strike="noStrike" cap="none" normalizeH="0" baseline="0" dirty="0">
                          <a:ln>
                            <a:noFill/>
                          </a:ln>
                          <a:solidFill>
                            <a:srgbClr val="FFFFFF"/>
                          </a:solidFill>
                          <a:effectLst/>
                          <a:latin typeface="Tahoma" charset="0"/>
                          <a:ea typeface="MS PGothic" charset="-128"/>
                        </a:rPr>
                        <a:t> </a:t>
                      </a:r>
                      <a:endParaRPr kumimoji="0" lang="es-ES" altLang="es-ES_tradnl" sz="1800" b="1" i="0" u="none" strike="noStrike" cap="none" normalizeH="0" baseline="0" dirty="0">
                        <a:ln>
                          <a:noFill/>
                        </a:ln>
                        <a:solidFill>
                          <a:srgbClr val="FFFFFF"/>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1" i="0" u="none" strike="noStrike" cap="none" normalizeH="0" baseline="0">
                          <a:ln>
                            <a:noFill/>
                          </a:ln>
                          <a:solidFill>
                            <a:srgbClr val="FFFFFF"/>
                          </a:solidFill>
                          <a:effectLst/>
                          <a:latin typeface="Tahoma" charset="0"/>
                          <a:ea typeface="MS PGothic" charset="-128"/>
                        </a:rPr>
                        <a:t>Municipios menos de 101 hab </a:t>
                      </a:r>
                      <a:endParaRPr kumimoji="0" lang="es-ES" altLang="es-ES_tradnl" sz="1800" b="1" i="0" u="none" strike="noStrike" cap="none" normalizeH="0" baseline="0">
                        <a:ln>
                          <a:noFill/>
                        </a:ln>
                        <a:solidFill>
                          <a:srgbClr val="FFFFFF"/>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EE7700"/>
                    </a:solidFill>
                  </a:tcPr>
                </a:tc>
                <a:extLst>
                  <a:ext uri="{0D108BD9-81ED-4DB2-BD59-A6C34878D82A}">
                    <a16:rowId xmlns:a16="http://schemas.microsoft.com/office/drawing/2014/main" xmlns="" val="10000"/>
                  </a:ext>
                </a:extLst>
              </a:tr>
              <a:tr h="1001713">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altLang="es-ES_tradnl" sz="1800" b="0" i="0" u="none" strike="noStrike" cap="none" normalizeH="0" baseline="0">
                          <a:ln>
                            <a:noFill/>
                          </a:ln>
                          <a:solidFill>
                            <a:schemeClr val="tx1"/>
                          </a:solidFill>
                          <a:effectLst/>
                          <a:latin typeface="Tahoma" charset="0"/>
                          <a:ea typeface="MS PGothic" charset="-128"/>
                        </a:rPr>
                        <a:t>España</a:t>
                      </a: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a:ln>
                            <a:noFill/>
                          </a:ln>
                          <a:solidFill>
                            <a:srgbClr val="660000"/>
                          </a:solidFill>
                          <a:effectLst/>
                          <a:latin typeface="Tahoma" charset="0"/>
                          <a:ea typeface="MS PGothic" charset="-128"/>
                        </a:rPr>
                        <a:t>  506.658</a:t>
                      </a:r>
                      <a:endParaRPr kumimoji="0" lang="es-ES" altLang="es-ES_tradnl" sz="1800" b="0" i="0" u="none" strike="noStrike" cap="none" normalizeH="0" baseline="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285"/>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46.572.132</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285"/>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   91,92</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285"/>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     750</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285"/>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   1.319</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285"/>
                    </a:solidFill>
                  </a:tcPr>
                </a:tc>
                <a:extLst>
                  <a:ext uri="{0D108BD9-81ED-4DB2-BD59-A6C34878D82A}">
                    <a16:rowId xmlns:a16="http://schemas.microsoft.com/office/drawing/2014/main" xmlns="" val="10001"/>
                  </a:ext>
                </a:extLst>
              </a:tr>
              <a:tr h="1001713">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altLang="es-ES_tradnl" sz="1800" b="1" i="0" u="none" strike="noStrike" cap="none" normalizeH="0" baseline="0">
                          <a:ln>
                            <a:noFill/>
                          </a:ln>
                          <a:solidFill>
                            <a:schemeClr val="tx1"/>
                          </a:solidFill>
                          <a:effectLst/>
                          <a:latin typeface="Tahoma" charset="0"/>
                          <a:ea typeface="MS PGothic" charset="-128"/>
                        </a:rPr>
                        <a:t>Serranía Celtibérica </a:t>
                      </a: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FF0000"/>
                          </a:solidFill>
                          <a:effectLst/>
                          <a:latin typeface="Tahoma" charset="0"/>
                          <a:ea typeface="MS PGothic" charset="-128"/>
                        </a:rPr>
                        <a:t>    65.825</a:t>
                      </a:r>
                      <a:endParaRPr kumimoji="0" lang="es-ES" altLang="es-ES_tradnl" sz="1800" b="0" i="0" u="none" strike="noStrike" cap="none" normalizeH="0" baseline="0" dirty="0">
                        <a:ln>
                          <a:noFill/>
                        </a:ln>
                        <a:solidFill>
                          <a:srgbClr val="FF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FF0000"/>
                          </a:solidFill>
                          <a:effectLst/>
                          <a:latin typeface="Tahoma" charset="0"/>
                          <a:ea typeface="MS PGothic" charset="-128"/>
                        </a:rPr>
                        <a:t>  467.308</a:t>
                      </a:r>
                      <a:endParaRPr kumimoji="0" lang="es-ES_tradnl" altLang="es-ES_tradnl" sz="1800" b="0" i="0" u="sng" strike="noStrike" cap="none" normalizeH="0" baseline="0" dirty="0">
                        <a:ln>
                          <a:noFill/>
                        </a:ln>
                        <a:solidFill>
                          <a:srgbClr val="FF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FF0000"/>
                          </a:solidFill>
                          <a:effectLst/>
                          <a:latin typeface="Tahoma" charset="0"/>
                          <a:ea typeface="MS PGothic" charset="-128"/>
                        </a:rPr>
                        <a:t>    7,09</a:t>
                      </a:r>
                      <a:endParaRPr kumimoji="0" lang="es-ES_tradnl" altLang="es-ES_tradnl" sz="1800" b="0" i="0" u="sng" strike="noStrike" cap="none" normalizeH="0" baseline="0" dirty="0">
                        <a:ln>
                          <a:noFill/>
                        </a:ln>
                        <a:solidFill>
                          <a:srgbClr val="FF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_tradnl" altLang="es-ES_tradnl" sz="1800" b="0" i="0" u="sng"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a:ln>
                            <a:noFill/>
                          </a:ln>
                          <a:solidFill>
                            <a:srgbClr val="FF0000"/>
                          </a:solidFill>
                          <a:effectLst/>
                          <a:latin typeface="Tahoma" charset="0"/>
                          <a:ea typeface="MS PGothic" charset="-128"/>
                        </a:rPr>
                        <a:t>       4</a:t>
                      </a:r>
                      <a:endParaRPr kumimoji="0" lang="es-ES_tradnl" altLang="es-ES_tradnl" sz="1800" b="0" i="0" u="sng" strike="noStrike" cap="none" normalizeH="0" baseline="0">
                        <a:ln>
                          <a:noFill/>
                        </a:ln>
                        <a:solidFill>
                          <a:srgbClr val="FF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FF0000"/>
                          </a:solidFill>
                          <a:effectLst/>
                          <a:latin typeface="Tahoma" charset="0"/>
                          <a:ea typeface="MS PGothic" charset="-128"/>
                        </a:rPr>
                        <a:t>     669</a:t>
                      </a:r>
                      <a:endParaRPr kumimoji="0" lang="es-ES_tradnl" altLang="es-ES_tradnl" sz="1800" b="0" i="0" u="sng" strike="noStrike" cap="none" normalizeH="0" baseline="0" dirty="0">
                        <a:ln>
                          <a:noFill/>
                        </a:ln>
                        <a:solidFill>
                          <a:srgbClr val="FF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extLst>
                  <a:ext uri="{0D108BD9-81ED-4DB2-BD59-A6C34878D82A}">
                    <a16:rowId xmlns:a16="http://schemas.microsoft.com/office/drawing/2014/main" xmlns="" val="10002"/>
                  </a:ext>
                </a:extLst>
              </a:tr>
              <a:tr h="1001713">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altLang="es-ES_tradnl" sz="1800" b="0" i="0" u="none" strike="noStrike" cap="none" normalizeH="0" baseline="0">
                          <a:ln>
                            <a:noFill/>
                          </a:ln>
                          <a:solidFill>
                            <a:schemeClr val="tx1"/>
                          </a:solidFill>
                          <a:effectLst/>
                          <a:latin typeface="Tahoma" charset="0"/>
                          <a:ea typeface="MS PGothic" charset="-128"/>
                        </a:rPr>
                        <a:t>Resto de España </a:t>
                      </a: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E7700"/>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a:ln>
                            <a:noFill/>
                          </a:ln>
                          <a:solidFill>
                            <a:srgbClr val="660000"/>
                          </a:solidFill>
                          <a:effectLst/>
                          <a:latin typeface="Tahoma" charset="0"/>
                          <a:ea typeface="MS PGothic" charset="-128"/>
                        </a:rPr>
                        <a:t> 440.833</a:t>
                      </a:r>
                      <a:endParaRPr kumimoji="0" lang="es-ES" altLang="es-ES_tradnl" sz="1800" b="0" i="0" u="none" strike="noStrike" cap="none" normalizeH="0" baseline="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46.104.824</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   104,58</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     746</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tc>
                  <a:txBody>
                    <a:bodyPr/>
                    <a:lstStyle>
                      <a:lvl1pPr defTabSz="457200" eaLnBrk="0" hangingPunct="0">
                        <a:spcBef>
                          <a:spcPct val="20000"/>
                        </a:spcBef>
                        <a:buClr>
                          <a:schemeClr val="hlink"/>
                        </a:buClr>
                        <a:buSzPct val="65000"/>
                        <a:buFont typeface="Wingdings" charset="2"/>
                        <a:defRPr sz="2800">
                          <a:solidFill>
                            <a:schemeClr val="tx1"/>
                          </a:solidFill>
                          <a:latin typeface="Tahoma" charset="0"/>
                          <a:ea typeface="ＭＳ Ｐゴシック" charset="-128"/>
                        </a:defRPr>
                      </a:lvl1pPr>
                      <a:lvl2pPr marL="742950" indent="-285750" defTabSz="457200" eaLnBrk="0" hangingPunct="0">
                        <a:spcBef>
                          <a:spcPct val="20000"/>
                        </a:spcBef>
                        <a:buClr>
                          <a:schemeClr val="folHlink"/>
                        </a:buClr>
                        <a:buSzPct val="65000"/>
                        <a:buFont typeface="Wingdings" charset="2"/>
                        <a:defRPr sz="2400">
                          <a:solidFill>
                            <a:schemeClr val="tx1"/>
                          </a:solidFill>
                          <a:latin typeface="Tahoma" charset="0"/>
                          <a:ea typeface="ＭＳ Ｐゴシック" charset="-128"/>
                        </a:defRPr>
                      </a:lvl2pPr>
                      <a:lvl3pPr marL="1143000" indent="-228600" defTabSz="457200" eaLnBrk="0" hangingPunct="0">
                        <a:spcBef>
                          <a:spcPct val="20000"/>
                        </a:spcBef>
                        <a:buClr>
                          <a:schemeClr val="hlink"/>
                        </a:buClr>
                        <a:buSzPct val="65000"/>
                        <a:buFont typeface="Wingdings" charset="2"/>
                        <a:defRPr sz="2000">
                          <a:solidFill>
                            <a:schemeClr val="tx1"/>
                          </a:solidFill>
                          <a:latin typeface="Tahoma" charset="0"/>
                          <a:ea typeface="ＭＳ Ｐゴシック" charset="-128"/>
                        </a:defRPr>
                      </a:lvl3pPr>
                      <a:lvl4pPr marL="1600200" indent="-228600" defTabSz="457200" eaLnBrk="0" hangingPunct="0">
                        <a:spcBef>
                          <a:spcPct val="20000"/>
                        </a:spcBef>
                        <a:buClr>
                          <a:schemeClr val="folHlink"/>
                        </a:buClr>
                        <a:buSzPct val="65000"/>
                        <a:buFont typeface="Wingdings" charset="2"/>
                        <a:defRPr>
                          <a:solidFill>
                            <a:schemeClr val="tx1"/>
                          </a:solidFill>
                          <a:latin typeface="Tahoma" charset="0"/>
                          <a:ea typeface="ＭＳ Ｐゴシック" charset="-128"/>
                        </a:defRPr>
                      </a:lvl4pPr>
                      <a:lvl5pPr marL="2057400" indent="-228600" defTabSz="457200" eaLnBrk="0" hangingPunct="0">
                        <a:spcBef>
                          <a:spcPct val="20000"/>
                        </a:spcBef>
                        <a:buClr>
                          <a:schemeClr val="hlink"/>
                        </a:buClr>
                        <a:buSzPct val="65000"/>
                        <a:buFont typeface="Wingdings" charset="2"/>
                        <a:defRPr>
                          <a:solidFill>
                            <a:schemeClr val="tx1"/>
                          </a:solidFill>
                          <a:latin typeface="Tahoma" charset="0"/>
                          <a:ea typeface="ＭＳ Ｐゴシック" charset="-128"/>
                        </a:defRPr>
                      </a:lvl5pPr>
                      <a:lvl6pPr marL="25146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6pPr>
                      <a:lvl7pPr marL="29718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7pPr>
                      <a:lvl8pPr marL="34290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8pPr>
                      <a:lvl9pPr marL="3886200" indent="-228600" defTabSz="457200" eaLnBrk="0" fontAlgn="base" hangingPunct="0">
                        <a:spcBef>
                          <a:spcPct val="20000"/>
                        </a:spcBef>
                        <a:spcAft>
                          <a:spcPct val="0"/>
                        </a:spcAft>
                        <a:buClr>
                          <a:schemeClr val="hlink"/>
                        </a:buClr>
                        <a:buSzPct val="65000"/>
                        <a:buFont typeface="Wingdings" charset="2"/>
                        <a:defRPr>
                          <a:solidFill>
                            <a:schemeClr val="tx1"/>
                          </a:solidFill>
                          <a:latin typeface="Tahoma"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_tradnl" sz="1800" b="0" i="0" u="none" strike="noStrike" cap="none" normalizeH="0" baseline="0" dirty="0">
                          <a:ln>
                            <a:noFill/>
                          </a:ln>
                          <a:solidFill>
                            <a:srgbClr val="660000"/>
                          </a:solidFill>
                          <a:effectLst/>
                          <a:latin typeface="Tahoma" charset="0"/>
                          <a:ea typeface="MS PGothic" charset="-128"/>
                        </a:rPr>
                        <a:t>     650</a:t>
                      </a:r>
                      <a:endParaRPr kumimoji="0" lang="es-ES_tradnl" altLang="es-ES_tradnl" sz="1800" b="0" i="0" u="sng" strike="noStrike" cap="none" normalizeH="0" baseline="0" dirty="0">
                        <a:ln>
                          <a:noFill/>
                        </a:ln>
                        <a:solidFill>
                          <a:srgbClr val="660000"/>
                        </a:solidFill>
                        <a:effectLst/>
                        <a:latin typeface="Tahoma" charset="0"/>
                        <a:ea typeface="MS PGothic"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_tradnl" sz="1800" b="0" i="0" u="none" strike="noStrike" cap="none" normalizeH="0" baseline="0" dirty="0">
                        <a:ln>
                          <a:noFill/>
                        </a:ln>
                        <a:solidFill>
                          <a:srgbClr val="660000"/>
                        </a:solidFill>
                        <a:effectLst/>
                        <a:latin typeface="Tahoma" charset="0"/>
                        <a:ea typeface="MS PGothic" charset="-128"/>
                      </a:endParaRPr>
                    </a:p>
                  </a:txBody>
                  <a:tcPr marL="91449" marR="91449"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0C2"/>
                    </a:solidFill>
                  </a:tcPr>
                </a:tc>
                <a:extLst>
                  <a:ext uri="{0D108BD9-81ED-4DB2-BD59-A6C34878D82A}">
                    <a16:rowId xmlns:a16="http://schemas.microsoft.com/office/drawing/2014/main" xmlns="" val="10003"/>
                  </a:ext>
                </a:extLst>
              </a:tr>
            </a:tbl>
          </a:graphicData>
        </a:graphic>
      </p:graphicFrame>
      <p:sp>
        <p:nvSpPr>
          <p:cNvPr id="46118" name="Rectángulo 2"/>
          <p:cNvSpPr>
            <a:spLocks noChangeArrowheads="1"/>
          </p:cNvSpPr>
          <p:nvPr/>
        </p:nvSpPr>
        <p:spPr bwMode="auto">
          <a:xfrm>
            <a:off x="1295400" y="0"/>
            <a:ext cx="9601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Serranía Celtibérica el territorio más Despoblado, 7,09 hab/km</a:t>
            </a:r>
            <a:r>
              <a:rPr lang="es-ES" altLang="es-ES_tradnl" sz="2800" baseline="30000" dirty="0">
                <a:solidFill>
                  <a:srgbClr val="FFFFFF"/>
                </a:solidFill>
                <a:latin typeface="Times New Roman" charset="0"/>
                <a:ea typeface="MS PGothic" charset="-128"/>
              </a:rPr>
              <a:t>2</a:t>
            </a:r>
            <a:endParaRPr lang="es-ES" altLang="es-ES_tradnl" sz="2800" dirty="0">
              <a:solidFill>
                <a:srgbClr val="FFFFFF"/>
              </a:solidFill>
              <a:latin typeface="Times New Roman" charset="0"/>
              <a:ea typeface="MS PGothic" charset="-128"/>
            </a:endParaRPr>
          </a:p>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 y Desarticulado de España y de la Unión Europea</a:t>
            </a:r>
            <a:endParaRPr lang="es-ES_tradnl" altLang="es-ES_tradnl" sz="2800" dirty="0">
              <a:solidFill>
                <a:srgbClr val="FFFFFF"/>
              </a:solidFill>
              <a:latin typeface="Times New Roman" charset="0"/>
              <a:ea typeface="MS PGothic" charset="-128"/>
            </a:endParaRPr>
          </a:p>
        </p:txBody>
      </p:sp>
      <p:sp>
        <p:nvSpPr>
          <p:cNvPr id="46119" name="Rectángulo 4"/>
          <p:cNvSpPr>
            <a:spLocks noChangeArrowheads="1"/>
          </p:cNvSpPr>
          <p:nvPr/>
        </p:nvSpPr>
        <p:spPr bwMode="auto">
          <a:xfrm>
            <a:off x="1021974" y="5334002"/>
            <a:ext cx="1078992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eaLnBrk="1" hangingPunct="1">
              <a:spcBef>
                <a:spcPct val="0"/>
              </a:spcBef>
              <a:buClrTx/>
              <a:buSzTx/>
              <a:buFontTx/>
              <a:buNone/>
            </a:pPr>
            <a:r>
              <a:rPr lang="es-ES" altLang="es-ES_tradnl" sz="2000" dirty="0">
                <a:latin typeface="Arial" panose="020B0604020202020204" pitchFamily="34" charset="0"/>
                <a:ea typeface="MS PGothic" charset="-128"/>
                <a:cs typeface="Arial" panose="020B0604020202020204" pitchFamily="34" charset="0"/>
              </a:rPr>
              <a:t>Serranía Celtibérica cuenta con 4 municipios de más de 10.000, en el resto de España 746</a:t>
            </a:r>
          </a:p>
          <a:p>
            <a:pPr eaLnBrk="1" hangingPunct="1">
              <a:spcBef>
                <a:spcPct val="0"/>
              </a:spcBef>
              <a:buClrTx/>
              <a:buSzTx/>
              <a:buFontTx/>
              <a:buNone/>
            </a:pPr>
            <a:r>
              <a:rPr lang="es-ES" altLang="es-ES_tradnl" sz="2000" dirty="0">
                <a:latin typeface="Arial" panose="020B0604020202020204" pitchFamily="34" charset="0"/>
                <a:ea typeface="MS PGothic" charset="-128"/>
                <a:cs typeface="Arial" panose="020B0604020202020204" pitchFamily="34" charset="0"/>
              </a:rPr>
              <a:t>Lo más grave: tiene 669 de menos de 101, en el resto de España  650</a:t>
            </a:r>
          </a:p>
          <a:p>
            <a:pPr eaLnBrk="1" hangingPunct="1">
              <a:spcBef>
                <a:spcPct val="0"/>
              </a:spcBef>
              <a:buClrTx/>
              <a:buSzTx/>
              <a:buFontTx/>
              <a:buNone/>
            </a:pPr>
            <a:r>
              <a:rPr lang="es-ES" altLang="es-ES_tradnl" sz="2000" dirty="0">
                <a:latin typeface="Arial" panose="020B0604020202020204" pitchFamily="34" charset="0"/>
                <a:ea typeface="MS PGothic" charset="-128"/>
                <a:cs typeface="Arial" panose="020B0604020202020204" pitchFamily="34" charset="0"/>
              </a:rPr>
              <a:t>Pero es la población censada, en invierno en la mayor parte  de sus poblaciones sólo suele quedar  un tercio de la población, de edad avanzada, muy pocos jóvenes y ningún niño</a:t>
            </a:r>
            <a:endParaRPr lang="es-ES_tradnl" altLang="es-ES_tradnl" sz="2000" dirty="0">
              <a:latin typeface="Arial" panose="020B0604020202020204" pitchFamily="34" charset="0"/>
              <a:ea typeface="MS PGothic" charset="-128"/>
              <a:cs typeface="Arial" panose="020B0604020202020204" pitchFamily="34" charset="0"/>
            </a:endParaRPr>
          </a:p>
        </p:txBody>
      </p:sp>
      <p:sp>
        <p:nvSpPr>
          <p:cNvPr id="2" name="CuadroTexto 1">
            <a:extLst>
              <a:ext uri="{FF2B5EF4-FFF2-40B4-BE49-F238E27FC236}">
                <a16:creationId xmlns:a16="http://schemas.microsoft.com/office/drawing/2014/main" xmlns="" id="{C2C70FBD-A07B-364A-9258-070207F54E40}"/>
              </a:ext>
            </a:extLst>
          </p:cNvPr>
          <p:cNvSpPr txBox="1"/>
          <p:nvPr/>
        </p:nvSpPr>
        <p:spPr>
          <a:xfrm>
            <a:off x="871369" y="225911"/>
            <a:ext cx="10617798" cy="461665"/>
          </a:xfrm>
          <a:prstGeom prst="rect">
            <a:avLst/>
          </a:prstGeom>
          <a:noFill/>
        </p:spPr>
        <p:txBody>
          <a:bodyPr wrap="square" rtlCol="0">
            <a:spAutoFit/>
          </a:bodyPr>
          <a:lstStyle/>
          <a:p>
            <a:pPr algn="ctr"/>
            <a:r>
              <a:rPr lang="es-ES" sz="2400" b="1" dirty="0">
                <a:solidFill>
                  <a:schemeClr val="accent2">
                    <a:lumMod val="50000"/>
                  </a:schemeClr>
                </a:solidFill>
                <a:latin typeface="Arial" panose="020B0604020202020204" pitchFamily="34" charset="0"/>
                <a:cs typeface="Arial" panose="020B0604020202020204" pitchFamily="34" charset="0"/>
              </a:rPr>
              <a:t>Serranía Celtibérica, el territorio más desarticulado de la Unión Europea</a:t>
            </a:r>
          </a:p>
        </p:txBody>
      </p:sp>
    </p:spTree>
    <p:extLst>
      <p:ext uri="{BB962C8B-B14F-4D97-AF65-F5344CB8AC3E}">
        <p14:creationId xmlns:p14="http://schemas.microsoft.com/office/powerpoint/2010/main" val="34209861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18" name="Rectángulo 2"/>
          <p:cNvSpPr>
            <a:spLocks noChangeArrowheads="1"/>
          </p:cNvSpPr>
          <p:nvPr/>
        </p:nvSpPr>
        <p:spPr bwMode="auto">
          <a:xfrm flipH="1" flipV="1">
            <a:off x="-1799617" y="-116731"/>
            <a:ext cx="3095017"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Serranía </a:t>
            </a:r>
            <a:r>
              <a:rPr lang="es-ES" altLang="es-ES_tradnl" sz="2800" dirty="0" err="1">
                <a:solidFill>
                  <a:srgbClr val="FFFFFF"/>
                </a:solidFill>
                <a:latin typeface="Times New Roman" charset="0"/>
                <a:ea typeface="MS PGothic" charset="-128"/>
              </a:rPr>
              <a:t>CeltibéricLoa</a:t>
            </a:r>
            <a:r>
              <a:rPr lang="es-ES" altLang="es-ES_tradnl" sz="2800" dirty="0">
                <a:solidFill>
                  <a:srgbClr val="FFFFFF"/>
                </a:solidFill>
                <a:latin typeface="Times New Roman" charset="0"/>
                <a:ea typeface="MS PGothic" charset="-128"/>
              </a:rPr>
              <a:t> el territorio Pero más Despoblado, 7,09 hab/km</a:t>
            </a:r>
            <a:r>
              <a:rPr lang="es-ES" altLang="es-ES_tradnl" sz="2800" baseline="30000" dirty="0">
                <a:solidFill>
                  <a:srgbClr val="FFFFFF"/>
                </a:solidFill>
                <a:latin typeface="Times New Roman" charset="0"/>
                <a:ea typeface="MS PGothic" charset="-128"/>
              </a:rPr>
              <a:t>2</a:t>
            </a:r>
            <a:endParaRPr lang="es-ES" altLang="es-ES_tradnl" sz="2800" dirty="0">
              <a:solidFill>
                <a:srgbClr val="FFFFFF"/>
              </a:solidFill>
              <a:latin typeface="Times New Roman" charset="0"/>
              <a:ea typeface="MS PGothic" charset="-128"/>
            </a:endParaRPr>
          </a:p>
          <a:p>
            <a:pPr algn="ctr" eaLnBrk="1" hangingPunct="1">
              <a:spcBef>
                <a:spcPct val="0"/>
              </a:spcBef>
              <a:buClrTx/>
              <a:buSzTx/>
              <a:buFontTx/>
              <a:buNone/>
            </a:pPr>
            <a:r>
              <a:rPr lang="es-ES" altLang="es-ES_tradnl" sz="2800" dirty="0">
                <a:solidFill>
                  <a:srgbClr val="FFFFFF"/>
                </a:solidFill>
                <a:latin typeface="Times New Roman" charset="0"/>
                <a:ea typeface="MS PGothic" charset="-128"/>
              </a:rPr>
              <a:t> y Desarticulado de España y de la Unión Europea</a:t>
            </a:r>
            <a:endParaRPr lang="es-ES_tradnl" altLang="es-ES_tradnl" sz="2800" dirty="0">
              <a:solidFill>
                <a:srgbClr val="FFFFFF"/>
              </a:solidFill>
              <a:latin typeface="Times New Roman" charset="0"/>
              <a:ea typeface="MS PGothic" charset="-128"/>
            </a:endParaRPr>
          </a:p>
        </p:txBody>
      </p:sp>
      <p:sp>
        <p:nvSpPr>
          <p:cNvPr id="46119" name="Rectángulo 4"/>
          <p:cNvSpPr>
            <a:spLocks noChangeArrowheads="1"/>
          </p:cNvSpPr>
          <p:nvPr/>
        </p:nvSpPr>
        <p:spPr bwMode="auto">
          <a:xfrm>
            <a:off x="1524000" y="5486400"/>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charset="2"/>
              <a:buChar char="n"/>
              <a:defRPr sz="3200">
                <a:solidFill>
                  <a:schemeClr val="tx1"/>
                </a:solidFill>
                <a:latin typeface="Tahoma" charset="0"/>
                <a:ea typeface="ＭＳ Ｐゴシック" charset="-128"/>
              </a:defRPr>
            </a:lvl1pPr>
            <a:lvl2pPr marL="742950" indent="-285750">
              <a:spcBef>
                <a:spcPct val="20000"/>
              </a:spcBef>
              <a:buClr>
                <a:schemeClr val="folHlink"/>
              </a:buClr>
              <a:buSzPct val="65000"/>
              <a:buFont typeface="Wingdings" charset="2"/>
              <a:buChar char="n"/>
              <a:defRPr sz="2800">
                <a:solidFill>
                  <a:schemeClr val="tx1"/>
                </a:solidFill>
                <a:latin typeface="Tahoma" charset="0"/>
                <a:ea typeface="ＭＳ Ｐゴシック" charset="-128"/>
              </a:defRPr>
            </a:lvl2pPr>
            <a:lvl3pPr marL="1143000" indent="-228600">
              <a:spcBef>
                <a:spcPct val="20000"/>
              </a:spcBef>
              <a:buClr>
                <a:schemeClr val="hlink"/>
              </a:buClr>
              <a:buSzPct val="65000"/>
              <a:buFont typeface="Wingdings" charset="2"/>
              <a:buChar char="n"/>
              <a:defRPr sz="2400">
                <a:solidFill>
                  <a:schemeClr val="tx1"/>
                </a:solidFill>
                <a:latin typeface="Tahoma" charset="0"/>
                <a:ea typeface="ＭＳ Ｐゴシック" charset="-128"/>
              </a:defRPr>
            </a:lvl3pPr>
            <a:lvl4pPr marL="1600200" indent="-228600">
              <a:spcBef>
                <a:spcPct val="20000"/>
              </a:spcBef>
              <a:buClr>
                <a:schemeClr val="folHlink"/>
              </a:buClr>
              <a:buSzPct val="65000"/>
              <a:buFont typeface="Wingdings" charset="2"/>
              <a:buChar char="n"/>
              <a:defRPr sz="2000">
                <a:solidFill>
                  <a:schemeClr val="tx1"/>
                </a:solidFill>
                <a:latin typeface="Tahoma" charset="0"/>
                <a:ea typeface="ＭＳ Ｐゴシック" charset="-128"/>
              </a:defRPr>
            </a:lvl4pPr>
            <a:lvl5pPr marL="2057400" indent="-228600">
              <a:spcBef>
                <a:spcPct val="20000"/>
              </a:spcBef>
              <a:buClr>
                <a:schemeClr val="hlink"/>
              </a:buClr>
              <a:buSzPct val="65000"/>
              <a:buFont typeface="Wingdings" charset="2"/>
              <a:buChar char="n"/>
              <a:defRPr sz="20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hlink"/>
              </a:buClr>
              <a:buSzPct val="65000"/>
              <a:buFont typeface="Wingdings" charset="2"/>
              <a:buChar char="n"/>
              <a:defRPr sz="2000">
                <a:solidFill>
                  <a:schemeClr val="tx1"/>
                </a:solidFill>
                <a:latin typeface="Tahoma" charset="0"/>
                <a:ea typeface="ＭＳ Ｐゴシック" charset="-128"/>
              </a:defRPr>
            </a:lvl9pPr>
          </a:lstStyle>
          <a:p>
            <a:pPr eaLnBrk="1" hangingPunct="1">
              <a:spcBef>
                <a:spcPct val="0"/>
              </a:spcBef>
              <a:buClrTx/>
              <a:buSzTx/>
              <a:buFontTx/>
              <a:buNone/>
            </a:pPr>
            <a:r>
              <a:rPr lang="es-ES" altLang="es-ES_tradnl" sz="2400" dirty="0">
                <a:solidFill>
                  <a:srgbClr val="FFFFFF"/>
                </a:solidFill>
                <a:latin typeface="Times New Roman" charset="0"/>
                <a:ea typeface="MS PGothic" charset="-128"/>
              </a:rPr>
              <a:t>pocos ancianos </a:t>
            </a:r>
            <a:endParaRPr lang="es-ES_tradnl" altLang="es-ES_tradnl" sz="2400" dirty="0">
              <a:solidFill>
                <a:srgbClr val="FFFFFF"/>
              </a:solidFill>
              <a:latin typeface="Times New Roman" charset="0"/>
              <a:ea typeface="MS PGothic" charset="-128"/>
            </a:endParaRPr>
          </a:p>
        </p:txBody>
      </p:sp>
      <p:pic>
        <p:nvPicPr>
          <p:cNvPr id="10" name="Imagen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814" y="819085"/>
            <a:ext cx="5870003" cy="4190773"/>
          </a:xfrm>
          <a:prstGeom prst="rect">
            <a:avLst/>
          </a:prstGeom>
        </p:spPr>
      </p:pic>
      <p:sp>
        <p:nvSpPr>
          <p:cNvPr id="12" name="CuadroTexto 11"/>
          <p:cNvSpPr txBox="1"/>
          <p:nvPr/>
        </p:nvSpPr>
        <p:spPr>
          <a:xfrm>
            <a:off x="505449" y="200159"/>
            <a:ext cx="11181102" cy="400110"/>
          </a:xfrm>
          <a:prstGeom prst="rect">
            <a:avLst/>
          </a:prstGeom>
          <a:noFill/>
        </p:spPr>
        <p:txBody>
          <a:bodyPr wrap="square" rtlCol="0">
            <a:spAutoFit/>
          </a:bodyPr>
          <a:lstStyle/>
          <a:p>
            <a:pPr algn="ctr"/>
            <a:r>
              <a:rPr lang="es-ES_tradnl" sz="2000" b="1" dirty="0" err="1">
                <a:solidFill>
                  <a:schemeClr val="accent2">
                    <a:lumMod val="50000"/>
                  </a:schemeClr>
                </a:solidFill>
                <a:latin typeface="Arial" panose="020B0604020202020204" pitchFamily="34" charset="0"/>
                <a:cs typeface="Arial" panose="020B0604020202020204" pitchFamily="34" charset="0"/>
              </a:rPr>
              <a:t>Serran</a:t>
            </a:r>
            <a:r>
              <a:rPr lang="es-ES" sz="2000" b="1" dirty="0" err="1">
                <a:solidFill>
                  <a:schemeClr val="accent2">
                    <a:lumMod val="50000"/>
                  </a:schemeClr>
                </a:solidFill>
                <a:latin typeface="Arial" panose="020B0604020202020204" pitchFamily="34" charset="0"/>
                <a:cs typeface="Arial" panose="020B0604020202020204" pitchFamily="34" charset="0"/>
              </a:rPr>
              <a:t>ía</a:t>
            </a:r>
            <a:r>
              <a:rPr lang="es-ES" sz="2000" b="1" dirty="0">
                <a:solidFill>
                  <a:schemeClr val="accent2">
                    <a:lumMod val="50000"/>
                  </a:schemeClr>
                </a:solidFill>
                <a:latin typeface="Arial" panose="020B0604020202020204" pitchFamily="34" charset="0"/>
                <a:cs typeface="Arial" panose="020B0604020202020204" pitchFamily="34" charset="0"/>
              </a:rPr>
              <a:t> Celtibérica en situación de “Catástrofe Demográfica”, pero lo peor está por venir</a:t>
            </a:r>
            <a:endParaRPr lang="es-ES_tradnl" sz="2000" b="1" dirty="0">
              <a:solidFill>
                <a:schemeClr val="accent2">
                  <a:lumMod val="50000"/>
                </a:schemeClr>
              </a:solidFill>
              <a:latin typeface="Arial" panose="020B0604020202020204" pitchFamily="34" charset="0"/>
              <a:cs typeface="Arial" panose="020B0604020202020204" pitchFamily="34" charset="0"/>
            </a:endParaRPr>
          </a:p>
        </p:txBody>
      </p:sp>
      <p:sp>
        <p:nvSpPr>
          <p:cNvPr id="13" name="CuadroTexto 12"/>
          <p:cNvSpPr txBox="1"/>
          <p:nvPr/>
        </p:nvSpPr>
        <p:spPr>
          <a:xfrm>
            <a:off x="247426" y="5066850"/>
            <a:ext cx="11693562" cy="1754326"/>
          </a:xfrm>
          <a:prstGeom prst="rect">
            <a:avLst/>
          </a:prstGeom>
          <a:noFill/>
        </p:spPr>
        <p:txBody>
          <a:bodyPr wrap="square" rtlCol="0">
            <a:spAutoFit/>
          </a:bodyPr>
          <a:lstStyle/>
          <a:p>
            <a:pPr algn="just"/>
            <a:r>
              <a:rPr lang="es-ES_tradnl" dirty="0">
                <a:latin typeface="Arial" panose="020B0604020202020204" pitchFamily="34" charset="0"/>
                <a:cs typeface="Arial" panose="020B0604020202020204" pitchFamily="34" charset="0"/>
              </a:rPr>
              <a:t>La </a:t>
            </a:r>
            <a:r>
              <a:rPr lang="es-ES_tradnl" dirty="0" err="1">
                <a:latin typeface="Arial" panose="020B0604020202020204" pitchFamily="34" charset="0"/>
                <a:cs typeface="Arial" panose="020B0604020202020204" pitchFamily="34" charset="0"/>
              </a:rPr>
              <a:t>pir</a:t>
            </a:r>
            <a:r>
              <a:rPr lang="es-ES" dirty="0" err="1">
                <a:latin typeface="Arial" panose="020B0604020202020204" pitchFamily="34" charset="0"/>
                <a:cs typeface="Arial" panose="020B0604020202020204" pitchFamily="34" charset="0"/>
              </a:rPr>
              <a:t>ámide</a:t>
            </a:r>
            <a:r>
              <a:rPr lang="es-ES" dirty="0">
                <a:latin typeface="Arial" panose="020B0604020202020204" pitchFamily="34" charset="0"/>
                <a:cs typeface="Arial" panose="020B0604020202020204" pitchFamily="34" charset="0"/>
              </a:rPr>
              <a:t> de edades muestra un ensanchamiento en la población que en 2020 tiene 55 a 59 años. El índice de envejecimiento existente en el 92% de sus poblaciones es de 448,39%, el mayor con creces de toda la Unión Europea, lo que unido a la disminución de nacimientos y la falta de relevo generacional anuncia la </a:t>
            </a:r>
            <a:r>
              <a:rPr lang="es-ES" b="1" dirty="0">
                <a:latin typeface="Arial" panose="020B0604020202020204" pitchFamily="34" charset="0"/>
                <a:cs typeface="Arial" panose="020B0604020202020204" pitchFamily="34" charset="0"/>
              </a:rPr>
              <a:t>extinción de la especie humana </a:t>
            </a:r>
            <a:r>
              <a:rPr lang="es-ES" dirty="0">
                <a:latin typeface="Arial" panose="020B0604020202020204" pitchFamily="34" charset="0"/>
                <a:cs typeface="Arial" panose="020B0604020202020204" pitchFamily="34" charset="0"/>
              </a:rPr>
              <a:t>en la mayor parte de su territorio (y con ello la custodia del territorio, de su patrimonio natural y cultural, y del patrimonio inmaterial de la sociedad campesina milenaria), si no se aplican de forma urgente las medidas legislativas europeas para las zonas desfavorecidas</a:t>
            </a:r>
            <a:endParaRPr lang="es-ES_tradnl"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2125" y="882585"/>
            <a:ext cx="5178822" cy="4083115"/>
          </a:xfrm>
          <a:prstGeom prst="rect">
            <a:avLst/>
          </a:prstGeom>
        </p:spPr>
      </p:pic>
    </p:spTree>
    <p:extLst>
      <p:ext uri="{BB962C8B-B14F-4D97-AF65-F5344CB8AC3E}">
        <p14:creationId xmlns:p14="http://schemas.microsoft.com/office/powerpoint/2010/main" val="349849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ChangeArrowheads="1"/>
          </p:cNvSpPr>
          <p:nvPr/>
        </p:nvSpPr>
        <p:spPr bwMode="auto">
          <a:xfrm>
            <a:off x="2052536" y="1128409"/>
            <a:ext cx="8615464" cy="4955203"/>
          </a:xfrm>
          <a:prstGeom prst="rect">
            <a:avLst/>
          </a:prstGeom>
          <a:noFill/>
          <a:ln w="9525">
            <a:noFill/>
            <a:miter lim="800000"/>
            <a:headEnd/>
            <a:tailEnd/>
          </a:ln>
          <a:effectLst/>
        </p:spPr>
        <p:txBody>
          <a:bodyPr wrap="square">
            <a:spAutoFit/>
          </a:bodyPr>
          <a:lstStyle/>
          <a:p>
            <a:pPr algn="ctr">
              <a:defRPr/>
            </a:pPr>
            <a:endParaRPr lang="es-ES" sz="2400" dirty="0">
              <a:effectLst>
                <a:outerShdw blurRad="38100" dist="38100" dir="2700000" algn="tl">
                  <a:srgbClr val="000000"/>
                </a:outerShdw>
              </a:effectLst>
              <a:latin typeface="Tahoma" charset="0"/>
            </a:endParaRPr>
          </a:p>
          <a:p>
            <a:pPr algn="ctr">
              <a:defRPr/>
            </a:pPr>
            <a:endParaRPr lang="es-ES" sz="2400" baseline="30000" dirty="0">
              <a:effectLst>
                <a:outerShdw blurRad="38100" dist="38100" dir="2700000" algn="tl">
                  <a:srgbClr val="000000"/>
                </a:outerShdw>
              </a:effectLst>
              <a:latin typeface="Tahoma" charset="0"/>
            </a:endParaRPr>
          </a:p>
          <a:p>
            <a:pPr algn="ctr">
              <a:defRPr/>
            </a:pPr>
            <a:r>
              <a:rPr lang="es-ES" sz="2400" dirty="0">
                <a:effectLst>
                  <a:outerShdw blurRad="38100" dist="38100" dir="2700000" algn="tl">
                    <a:srgbClr val="000000"/>
                  </a:outerShdw>
                </a:effectLst>
                <a:latin typeface="Tahoma" charset="0"/>
              </a:rPr>
              <a:t>     </a:t>
            </a: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2400" dirty="0">
              <a:solidFill>
                <a:srgbClr val="FFFF00"/>
              </a:solidFill>
              <a:effectLst>
                <a:outerShdw blurRad="38100" dist="38100" dir="2700000" algn="tl">
                  <a:srgbClr val="000000"/>
                </a:outerShdw>
              </a:effectLst>
              <a:latin typeface="Tahoma" charset="0"/>
            </a:endParaRPr>
          </a:p>
          <a:p>
            <a:pPr algn="ctr">
              <a:defRPr/>
            </a:pPr>
            <a:endParaRPr lang="es-ES_tradnl" sz="4000" dirty="0">
              <a:solidFill>
                <a:schemeClr val="folHlink"/>
              </a:solidFill>
              <a:effectLst>
                <a:outerShdw blurRad="38100" dist="38100" dir="2700000" algn="tl">
                  <a:srgbClr val="000000"/>
                </a:outerShdw>
              </a:effectLst>
              <a:latin typeface="Tahoma" charset="0"/>
            </a:endParaRPr>
          </a:p>
          <a:p>
            <a:pPr algn="ctr">
              <a:defRPr/>
            </a:pPr>
            <a:endParaRPr lang="es-ES_tradnl" sz="4400" dirty="0">
              <a:solidFill>
                <a:schemeClr val="tx2"/>
              </a:solidFill>
              <a:effectLst>
                <a:outerShdw blurRad="38100" dist="38100" dir="2700000" algn="tl">
                  <a:srgbClr val="000000"/>
                </a:outerShdw>
              </a:effectLst>
              <a:latin typeface="Tahoma" charset="0"/>
            </a:endParaRPr>
          </a:p>
        </p:txBody>
      </p:sp>
      <p:graphicFrame>
        <p:nvGraphicFramePr>
          <p:cNvPr id="7" name="6 Tabla"/>
          <p:cNvGraphicFramePr>
            <a:graphicFrameLocks noGrp="1"/>
          </p:cNvGraphicFramePr>
          <p:nvPr>
            <p:extLst>
              <p:ext uri="{D42A27DB-BD31-4B8C-83A1-F6EECF244321}">
                <p14:modId xmlns:p14="http://schemas.microsoft.com/office/powerpoint/2010/main" val="780439855"/>
              </p:ext>
            </p:extLst>
          </p:nvPr>
        </p:nvGraphicFramePr>
        <p:xfrm>
          <a:off x="110721" y="1138134"/>
          <a:ext cx="7671408" cy="1994690"/>
        </p:xfrm>
        <a:graphic>
          <a:graphicData uri="http://schemas.openxmlformats.org/drawingml/2006/table">
            <a:tbl>
              <a:tblPr firstRow="1" bandRow="1">
                <a:tableStyleId>{21E4AEA4-8DFA-4A89-87EB-49C32662AFE0}</a:tableStyleId>
              </a:tblPr>
              <a:tblGrid>
                <a:gridCol w="1418244">
                  <a:extLst>
                    <a:ext uri="{9D8B030D-6E8A-4147-A177-3AD203B41FA5}">
                      <a16:colId xmlns:a16="http://schemas.microsoft.com/office/drawing/2014/main" xmlns="" val="20000"/>
                    </a:ext>
                  </a:extLst>
                </a:gridCol>
                <a:gridCol w="1272601">
                  <a:extLst>
                    <a:ext uri="{9D8B030D-6E8A-4147-A177-3AD203B41FA5}">
                      <a16:colId xmlns:a16="http://schemas.microsoft.com/office/drawing/2014/main" xmlns="" val="20001"/>
                    </a:ext>
                  </a:extLst>
                </a:gridCol>
                <a:gridCol w="1306024">
                  <a:extLst>
                    <a:ext uri="{9D8B030D-6E8A-4147-A177-3AD203B41FA5}">
                      <a16:colId xmlns:a16="http://schemas.microsoft.com/office/drawing/2014/main" xmlns="" val="20002"/>
                    </a:ext>
                  </a:extLst>
                </a:gridCol>
                <a:gridCol w="1547175">
                  <a:extLst>
                    <a:ext uri="{9D8B030D-6E8A-4147-A177-3AD203B41FA5}">
                      <a16:colId xmlns:a16="http://schemas.microsoft.com/office/drawing/2014/main" xmlns="" val="20003"/>
                    </a:ext>
                  </a:extLst>
                </a:gridCol>
                <a:gridCol w="2127364">
                  <a:extLst>
                    <a:ext uri="{9D8B030D-6E8A-4147-A177-3AD203B41FA5}">
                      <a16:colId xmlns:a16="http://schemas.microsoft.com/office/drawing/2014/main" xmlns="" val="20004"/>
                    </a:ext>
                  </a:extLst>
                </a:gridCol>
              </a:tblGrid>
              <a:tr h="938330">
                <a:tc>
                  <a:txBody>
                    <a:bodyPr/>
                    <a:lstStyle/>
                    <a:p>
                      <a:endParaRPr lang="es-ES" dirty="0"/>
                    </a:p>
                  </a:txBody>
                  <a:tcPr/>
                </a:tc>
                <a:tc>
                  <a:txBody>
                    <a:bodyPr/>
                    <a:lstStyle/>
                    <a:p>
                      <a:r>
                        <a:rPr lang="es-ES" dirty="0"/>
                        <a:t>Densidad</a:t>
                      </a:r>
                    </a:p>
                    <a:p>
                      <a:r>
                        <a:rPr lang="es-ES" dirty="0"/>
                        <a:t>hab/km2</a:t>
                      </a:r>
                    </a:p>
                  </a:txBody>
                  <a:tcPr/>
                </a:tc>
                <a:tc>
                  <a:txBody>
                    <a:bodyPr/>
                    <a:lstStyle/>
                    <a:p>
                      <a:r>
                        <a:rPr lang="es-ES" dirty="0"/>
                        <a:t>% Menores</a:t>
                      </a:r>
                      <a:r>
                        <a:rPr lang="es-ES" baseline="0" dirty="0"/>
                        <a:t> de 15</a:t>
                      </a:r>
                      <a:endParaRPr lang="es-ES" dirty="0"/>
                    </a:p>
                  </a:txBody>
                  <a:tcPr/>
                </a:tc>
                <a:tc>
                  <a:txBody>
                    <a:bodyPr/>
                    <a:lstStyle/>
                    <a:p>
                      <a:r>
                        <a:rPr lang="es-ES" dirty="0"/>
                        <a:t>% Mayores</a:t>
                      </a:r>
                      <a:r>
                        <a:rPr lang="es-ES" baseline="0" dirty="0"/>
                        <a:t> de </a:t>
                      </a:r>
                      <a:r>
                        <a:rPr lang="es-ES" dirty="0"/>
                        <a:t>64</a:t>
                      </a:r>
                    </a:p>
                  </a:txBody>
                  <a:tcPr/>
                </a:tc>
                <a:tc>
                  <a:txBody>
                    <a:bodyPr/>
                    <a:lstStyle/>
                    <a:p>
                      <a:r>
                        <a:rPr lang="es-ES" dirty="0"/>
                        <a:t>Índice</a:t>
                      </a:r>
                      <a:r>
                        <a:rPr lang="es-ES" baseline="0" dirty="0"/>
                        <a:t> de Envejecimiento</a:t>
                      </a:r>
                      <a:endParaRPr lang="es-ES" dirty="0"/>
                    </a:p>
                  </a:txBody>
                  <a:tcPr/>
                </a:tc>
                <a:extLst>
                  <a:ext uri="{0D108BD9-81ED-4DB2-BD59-A6C34878D82A}">
                    <a16:rowId xmlns:a16="http://schemas.microsoft.com/office/drawing/2014/main" xmlns="" val="10000"/>
                  </a:ext>
                </a:extLst>
              </a:tr>
              <a:tr h="393971">
                <a:tc>
                  <a:txBody>
                    <a:bodyPr/>
                    <a:lstStyle/>
                    <a:p>
                      <a:r>
                        <a:rPr lang="es-ES" b="1" dirty="0">
                          <a:solidFill>
                            <a:schemeClr val="tx1"/>
                          </a:solidFill>
                        </a:rPr>
                        <a:t>Lappi</a:t>
                      </a:r>
                    </a:p>
                  </a:txBody>
                  <a:tcPr>
                    <a:solidFill>
                      <a:schemeClr val="accent2"/>
                    </a:solidFill>
                  </a:tcPr>
                </a:tc>
                <a:tc>
                  <a:txBody>
                    <a:bodyPr/>
                    <a:lstStyle/>
                    <a:p>
                      <a:pPr algn="ctr"/>
                      <a:r>
                        <a:rPr lang="es-ES" sz="2000" dirty="0"/>
                        <a:t>1,84</a:t>
                      </a:r>
                    </a:p>
                  </a:txBody>
                  <a:tcPr/>
                </a:tc>
                <a:tc>
                  <a:txBody>
                    <a:bodyPr/>
                    <a:lstStyle/>
                    <a:p>
                      <a:pPr algn="ctr"/>
                      <a:r>
                        <a:rPr lang="es-ES" sz="2000" dirty="0"/>
                        <a:t>15,44</a:t>
                      </a:r>
                    </a:p>
                  </a:txBody>
                  <a:tcPr/>
                </a:tc>
                <a:tc>
                  <a:txBody>
                    <a:bodyPr/>
                    <a:lstStyle/>
                    <a:p>
                      <a:pPr algn="ctr"/>
                      <a:r>
                        <a:rPr lang="es-ES" sz="2000" dirty="0"/>
                        <a:t>21,89</a:t>
                      </a:r>
                    </a:p>
                  </a:txBody>
                  <a:tcPr/>
                </a:tc>
                <a:tc>
                  <a:txBody>
                    <a:bodyPr/>
                    <a:lstStyle/>
                    <a:p>
                      <a:pPr algn="ctr"/>
                      <a:r>
                        <a:rPr lang="es-ES" sz="2000" dirty="0"/>
                        <a:t>141,80</a:t>
                      </a:r>
                    </a:p>
                  </a:txBody>
                  <a:tcPr/>
                </a:tc>
                <a:extLst>
                  <a:ext uri="{0D108BD9-81ED-4DB2-BD59-A6C34878D82A}">
                    <a16:rowId xmlns:a16="http://schemas.microsoft.com/office/drawing/2014/main" xmlns="" val="10001"/>
                  </a:ext>
                </a:extLst>
              </a:tr>
              <a:tr h="660120">
                <a:tc>
                  <a:txBody>
                    <a:bodyPr/>
                    <a:lstStyle/>
                    <a:p>
                      <a:r>
                        <a:rPr lang="es-ES" b="1" dirty="0">
                          <a:solidFill>
                            <a:schemeClr val="tx1"/>
                          </a:solidFill>
                        </a:rPr>
                        <a:t>Montes</a:t>
                      </a:r>
                    </a:p>
                    <a:p>
                      <a:r>
                        <a:rPr lang="es-ES" b="1" dirty="0">
                          <a:solidFill>
                            <a:schemeClr val="tx1"/>
                          </a:solidFill>
                        </a:rPr>
                        <a:t>Universales</a:t>
                      </a:r>
                    </a:p>
                  </a:txBody>
                  <a:tcPr>
                    <a:solidFill>
                      <a:schemeClr val="accent2"/>
                    </a:solidFill>
                  </a:tcPr>
                </a:tc>
                <a:tc>
                  <a:txBody>
                    <a:bodyPr/>
                    <a:lstStyle/>
                    <a:p>
                      <a:pPr algn="ctr"/>
                      <a:endParaRPr lang="es-ES" sz="1000" dirty="0"/>
                    </a:p>
                    <a:p>
                      <a:pPr algn="ctr"/>
                      <a:r>
                        <a:rPr lang="es-ES" sz="2000" dirty="0"/>
                        <a:t>1,45/0,90</a:t>
                      </a:r>
                    </a:p>
                  </a:txBody>
                  <a:tcPr/>
                </a:tc>
                <a:tc>
                  <a:txBody>
                    <a:bodyPr/>
                    <a:lstStyle/>
                    <a:p>
                      <a:pPr algn="ctr"/>
                      <a:endParaRPr lang="es-ES" sz="1000" dirty="0"/>
                    </a:p>
                    <a:p>
                      <a:pPr algn="ctr"/>
                      <a:r>
                        <a:rPr lang="es-ES" sz="2000" dirty="0"/>
                        <a:t>6,87</a:t>
                      </a:r>
                    </a:p>
                  </a:txBody>
                  <a:tcPr/>
                </a:tc>
                <a:tc>
                  <a:txBody>
                    <a:bodyPr/>
                    <a:lstStyle/>
                    <a:p>
                      <a:pPr algn="ctr"/>
                      <a:endParaRPr lang="es-ES" sz="1000" dirty="0"/>
                    </a:p>
                    <a:p>
                      <a:pPr algn="ctr"/>
                      <a:r>
                        <a:rPr lang="es-ES" sz="2000" dirty="0"/>
                        <a:t>32,03</a:t>
                      </a:r>
                    </a:p>
                  </a:txBody>
                  <a:tcPr/>
                </a:tc>
                <a:tc>
                  <a:txBody>
                    <a:bodyPr/>
                    <a:lstStyle/>
                    <a:p>
                      <a:pPr algn="ctr"/>
                      <a:endParaRPr lang="es-ES" sz="1000" dirty="0"/>
                    </a:p>
                    <a:p>
                      <a:pPr algn="ctr"/>
                      <a:r>
                        <a:rPr lang="es-ES" sz="2000" dirty="0"/>
                        <a:t>467,71</a:t>
                      </a:r>
                    </a:p>
                  </a:txBody>
                  <a:tcPr/>
                </a:tc>
                <a:extLst>
                  <a:ext uri="{0D108BD9-81ED-4DB2-BD59-A6C34878D82A}">
                    <a16:rowId xmlns:a16="http://schemas.microsoft.com/office/drawing/2014/main" xmlns="" val="10002"/>
                  </a:ext>
                </a:extLst>
              </a:tr>
            </a:tbl>
          </a:graphicData>
        </a:graphic>
      </p:graphicFrame>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721" y="3606010"/>
            <a:ext cx="3622005" cy="2807054"/>
          </a:xfrm>
          <a:prstGeom prst="rect">
            <a:avLst/>
          </a:prstGeom>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1070" y="3606010"/>
            <a:ext cx="3846941" cy="2981672"/>
          </a:xfrm>
          <a:prstGeom prst="rect">
            <a:avLst/>
          </a:prstGeom>
        </p:spPr>
      </p:pic>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6058" y="200252"/>
            <a:ext cx="4955941" cy="7013282"/>
          </a:xfrm>
          <a:prstGeom prst="rect">
            <a:avLst/>
          </a:prstGeom>
        </p:spPr>
      </p:pic>
      <p:sp>
        <p:nvSpPr>
          <p:cNvPr id="5" name="CuadroTexto 4"/>
          <p:cNvSpPr txBox="1"/>
          <p:nvPr/>
        </p:nvSpPr>
        <p:spPr>
          <a:xfrm>
            <a:off x="233464" y="126460"/>
            <a:ext cx="7364547" cy="923330"/>
          </a:xfrm>
          <a:prstGeom prst="rect">
            <a:avLst/>
          </a:prstGeom>
          <a:noFill/>
        </p:spPr>
        <p:txBody>
          <a:bodyPr wrap="square" rtlCol="0">
            <a:spAutoFit/>
          </a:bodyPr>
          <a:lstStyle/>
          <a:p>
            <a:pPr algn="just"/>
            <a:r>
              <a:rPr lang="es-ES_tradnl" b="1" dirty="0"/>
              <a:t>Los Montes Universales, un territorio de 3.534 km</a:t>
            </a:r>
            <a:r>
              <a:rPr lang="es-ES_tradnl" b="1" baseline="30000" dirty="0"/>
              <a:t>2</a:t>
            </a:r>
            <a:r>
              <a:rPr lang="es-ES_tradnl" b="1" dirty="0"/>
              <a:t> de </a:t>
            </a:r>
            <a:r>
              <a:rPr lang="es-ES_tradnl" b="1" dirty="0" err="1" smtClean="0"/>
              <a:t>extensi</a:t>
            </a:r>
            <a:r>
              <a:rPr lang="es-ES" b="1" dirty="0" err="1"/>
              <a:t>ón</a:t>
            </a:r>
            <a:r>
              <a:rPr lang="es-ES" b="1" dirty="0"/>
              <a:t>, con 4.776 habitantes en censo, pero 3.200 residentes, presenta una situación más extrema que la zona más septentrional de Laponia</a:t>
            </a:r>
            <a:endParaRPr lang="es-ES_tradnl" b="1" dirty="0"/>
          </a:p>
        </p:txBody>
      </p:sp>
    </p:spTree>
    <p:extLst>
      <p:ext uri="{BB962C8B-B14F-4D97-AF65-F5344CB8AC3E}">
        <p14:creationId xmlns:p14="http://schemas.microsoft.com/office/powerpoint/2010/main" val="1452180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a:xfrm>
            <a:off x="1161827" y="0"/>
            <a:ext cx="10481533" cy="1635760"/>
          </a:xfrm>
        </p:spPr>
        <p:txBody>
          <a:bodyPr>
            <a:normAutofit fontScale="90000"/>
          </a:bodyPr>
          <a:lstStyle/>
          <a:p>
            <a:pPr algn="ctr" eaLnBrk="1" hangingPunct="1">
              <a:defRPr/>
            </a:pP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sz="4800" dirty="0">
                <a:latin typeface="Tahoma" charset="0"/>
                <a:ea typeface="ＭＳ Ｐゴシック" charset="0"/>
                <a:cs typeface="ＭＳ Ｐゴシック" charset="0"/>
              </a:rPr>
              <a:t> </a:t>
            </a: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Evolución Demográfica de España</a:t>
            </a:r>
            <a:b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32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32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dirty="0">
                <a:latin typeface="Tahoma" charset="0"/>
                <a:ea typeface="ＭＳ Ｐゴシック" charset="0"/>
                <a:cs typeface="ＭＳ Ｐゴシック" charset="0"/>
              </a:rPr>
              <a:t/>
            </a:r>
            <a:br>
              <a:rPr lang="es-ES" sz="4800"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endParaRPr lang="es-ES" dirty="0">
              <a:latin typeface="Tahoma" charset="0"/>
              <a:ea typeface="ＭＳ Ｐゴシック" charset="0"/>
              <a:cs typeface="ＭＳ Ｐゴシック" charset="0"/>
            </a:endParaRPr>
          </a:p>
        </p:txBody>
      </p:sp>
    </p:spTree>
    <p:extLst>
      <p:ext uri="{BB962C8B-B14F-4D97-AF65-F5344CB8AC3E}">
        <p14:creationId xmlns:p14="http://schemas.microsoft.com/office/powerpoint/2010/main" val="630730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altLang="es-ES_tradnl" sz="3200" dirty="0">
                <a:ea typeface="ＭＳ Ｐゴシック" charset="-128"/>
              </a:rPr>
              <a:t/>
            </a:r>
            <a:br>
              <a:rPr lang="es-ES" altLang="es-ES_tradnl" sz="3200" dirty="0">
                <a:ea typeface="ＭＳ Ｐゴシック" charset="-128"/>
              </a:rPr>
            </a:br>
            <a:r>
              <a:rPr lang="es-ES" altLang="es-ES_tradnl" sz="3200" dirty="0">
                <a:latin typeface="Tahoma" pitchFamily="34" charset="0"/>
                <a:ea typeface="Tahoma" pitchFamily="34" charset="0"/>
                <a:cs typeface="Tahoma" pitchFamily="34" charset="0"/>
              </a:rPr>
              <a:t>Municipios Escasamente Poblados</a:t>
            </a:r>
            <a:endParaRPr lang="es-ES" altLang="es-ES_tradnl" sz="3200" dirty="0">
              <a:solidFill>
                <a:srgbClr val="F8F2F0"/>
              </a:solidFill>
              <a:latin typeface="Tahoma" pitchFamily="34" charset="0"/>
              <a:ea typeface="Tahoma" pitchFamily="34" charset="0"/>
              <a:cs typeface="Tahoma" pitchFamily="34" charset="0"/>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20688"/>
            <a:ext cx="9144000" cy="614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1809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0834"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333376"/>
            <a:ext cx="9167813" cy="615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Tree>
    <p:extLst>
      <p:ext uri="{BB962C8B-B14F-4D97-AF65-F5344CB8AC3E}">
        <p14:creationId xmlns:p14="http://schemas.microsoft.com/office/powerpoint/2010/main" val="1131136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185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33375"/>
            <a:ext cx="9144000" cy="614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9693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a:xfrm>
            <a:off x="493159" y="0"/>
            <a:ext cx="11188557" cy="768095"/>
          </a:xfrm>
        </p:spPr>
        <p:txBody>
          <a:bodyPr>
            <a:normAutofit/>
          </a:bodyPr>
          <a:lstStyle/>
          <a:p>
            <a:pPr algn="ctr">
              <a:defRPr/>
            </a:pPr>
            <a:r>
              <a:rPr lang="es-ES" sz="3200" dirty="0">
                <a:solidFill>
                  <a:schemeClr val="accent2">
                    <a:lumMod val="75000"/>
                  </a:schemeClr>
                </a:solidFill>
                <a:latin typeface="+mn-lt"/>
                <a:ea typeface="ＭＳ Ｐゴシック" charset="0"/>
                <a:cs typeface="ＭＳ Ｐゴシック" charset="0"/>
              </a:rPr>
              <a:t>Los países nórdicos (El clima más extremo de Europa)</a:t>
            </a:r>
          </a:p>
        </p:txBody>
      </p:sp>
      <p:sp>
        <p:nvSpPr>
          <p:cNvPr id="509955" name="Rectangle 3"/>
          <p:cNvSpPr>
            <a:spLocks noGrp="1" noChangeArrowheads="1"/>
          </p:cNvSpPr>
          <p:nvPr>
            <p:ph type="body" idx="1"/>
          </p:nvPr>
        </p:nvSpPr>
        <p:spPr>
          <a:xfrm>
            <a:off x="838200" y="3612571"/>
            <a:ext cx="6903833" cy="2564392"/>
          </a:xfrm>
        </p:spPr>
        <p:txBody>
          <a:bodyPr/>
          <a:lstStyle/>
          <a:p>
            <a:pPr marL="0" indent="0">
              <a:buNone/>
              <a:defRPr/>
            </a:pPr>
            <a:endParaRPr lang="es-ES" dirty="0">
              <a:latin typeface="Tahoma" charset="0"/>
              <a:ea typeface="ＭＳ Ｐゴシック" charset="0"/>
              <a:cs typeface="ＭＳ Ｐゴシック" charset="0"/>
            </a:endParaRPr>
          </a:p>
        </p:txBody>
      </p:sp>
      <p:sp>
        <p:nvSpPr>
          <p:cNvPr id="2" name="CuadroTexto 1"/>
          <p:cNvSpPr txBox="1"/>
          <p:nvPr/>
        </p:nvSpPr>
        <p:spPr>
          <a:xfrm>
            <a:off x="-330532" y="4922800"/>
            <a:ext cx="184666" cy="369332"/>
          </a:xfrm>
          <a:prstGeom prst="rect">
            <a:avLst/>
          </a:prstGeom>
          <a:noFill/>
        </p:spPr>
        <p:txBody>
          <a:bodyPr wrap="none" rtlCol="0">
            <a:spAutoFit/>
          </a:bodyPr>
          <a:lstStyle/>
          <a:p>
            <a:endParaRPr lang="es-ES" dirty="0"/>
          </a:p>
        </p:txBody>
      </p:sp>
      <p:sp>
        <p:nvSpPr>
          <p:cNvPr id="3" name="CuadroTexto 2">
            <a:extLst>
              <a:ext uri="{FF2B5EF4-FFF2-40B4-BE49-F238E27FC236}">
                <a16:creationId xmlns:a16="http://schemas.microsoft.com/office/drawing/2014/main" xmlns="" id="{9C238538-F21C-E845-BD89-A238CF3475B3}"/>
              </a:ext>
            </a:extLst>
          </p:cNvPr>
          <p:cNvSpPr txBox="1"/>
          <p:nvPr/>
        </p:nvSpPr>
        <p:spPr>
          <a:xfrm>
            <a:off x="4161033" y="751234"/>
            <a:ext cx="7742004" cy="2135804"/>
          </a:xfrm>
          <a:prstGeom prst="rect">
            <a:avLst/>
          </a:prstGeom>
          <a:noFill/>
        </p:spPr>
        <p:txBody>
          <a:bodyPr wrap="square" rtlCol="0">
            <a:spAutoFit/>
          </a:bodyPr>
          <a:lstStyle/>
          <a:p>
            <a:pPr algn="just">
              <a:defRPr/>
            </a:pPr>
            <a:r>
              <a:rPr lang="es-ES" sz="2000" dirty="0">
                <a:ea typeface="ＭＳ Ｐゴシック" charset="0"/>
                <a:cs typeface="ＭＳ Ｐゴシック" charset="0"/>
              </a:rPr>
              <a:t>En Geografía Humana un territorio con </a:t>
            </a:r>
            <a:r>
              <a:rPr lang="es-ES" sz="2000" dirty="0">
                <a:solidFill>
                  <a:schemeClr val="accent2">
                    <a:lumMod val="75000"/>
                  </a:schemeClr>
                </a:solidFill>
                <a:ea typeface="ＭＳ Ｐゴシック" charset="0"/>
                <a:cs typeface="ＭＳ Ｐゴシック" charset="0"/>
              </a:rPr>
              <a:t>menos de 10 hab/km</a:t>
            </a:r>
            <a:r>
              <a:rPr lang="es-ES" sz="2000" baseline="30000" dirty="0">
                <a:solidFill>
                  <a:schemeClr val="accent2">
                    <a:lumMod val="75000"/>
                  </a:schemeClr>
                </a:solidFill>
                <a:ea typeface="ＭＳ Ｐゴシック" charset="0"/>
                <a:cs typeface="ＭＳ Ｐゴシック" charset="0"/>
              </a:rPr>
              <a:t>2</a:t>
            </a:r>
            <a:r>
              <a:rPr lang="es-ES" sz="2000" dirty="0">
                <a:solidFill>
                  <a:schemeClr val="accent2">
                    <a:lumMod val="75000"/>
                  </a:schemeClr>
                </a:solidFill>
                <a:ea typeface="ＭＳ Ｐゴシック" charset="0"/>
                <a:cs typeface="ＭＳ Ｐゴシック" charset="0"/>
              </a:rPr>
              <a:t> se considera desierto demográfico</a:t>
            </a:r>
            <a:r>
              <a:rPr lang="es-ES" sz="2000" dirty="0">
                <a:ea typeface="ＭＳ Ｐゴシック" charset="0"/>
                <a:cs typeface="ＭＳ Ｐゴシック" charset="0"/>
              </a:rPr>
              <a:t>. Sin embargo </a:t>
            </a:r>
            <a:r>
              <a:rPr lang="es-ES" sz="2000" b="1" dirty="0">
                <a:ea typeface="ＭＳ Ｐゴシック" charset="0"/>
                <a:cs typeface="ＭＳ Ｐゴシック" charset="0"/>
              </a:rPr>
              <a:t>en el Tratado de Adhesión de Finlandia y Suecia con la Unión Europea de </a:t>
            </a:r>
            <a:r>
              <a:rPr lang="es-ES" sz="2000" b="1" dirty="0">
                <a:solidFill>
                  <a:schemeClr val="accent2">
                    <a:lumMod val="75000"/>
                  </a:schemeClr>
                </a:solidFill>
                <a:ea typeface="ＭＳ Ｐゴシック" charset="0"/>
                <a:cs typeface="ＭＳ Ｐゴシック" charset="0"/>
              </a:rPr>
              <a:t>1994</a:t>
            </a:r>
            <a:r>
              <a:rPr lang="es-ES" sz="2000" b="1" dirty="0">
                <a:ea typeface="ＭＳ Ｐゴシック" charset="0"/>
                <a:cs typeface="ＭＳ Ｐゴシック" charset="0"/>
              </a:rPr>
              <a:t> se estableció el </a:t>
            </a:r>
            <a:r>
              <a:rPr lang="es-ES" sz="2000" b="1" dirty="0">
                <a:solidFill>
                  <a:schemeClr val="accent2">
                    <a:lumMod val="75000"/>
                  </a:schemeClr>
                </a:solidFill>
                <a:ea typeface="ＭＳ Ｐゴシック" charset="0"/>
                <a:cs typeface="ＭＳ Ｐゴシック" charset="0"/>
              </a:rPr>
              <a:t>índice </a:t>
            </a:r>
            <a:r>
              <a:rPr lang="es-ES" sz="2000" b="1" dirty="0" smtClean="0">
                <a:solidFill>
                  <a:schemeClr val="accent2">
                    <a:lumMod val="75000"/>
                  </a:schemeClr>
                </a:solidFill>
                <a:ea typeface="ＭＳ Ｐゴシック" charset="0"/>
                <a:cs typeface="ＭＳ Ｐゴシック" charset="0"/>
              </a:rPr>
              <a:t>igual o inferior a </a:t>
            </a:r>
            <a:r>
              <a:rPr lang="es-ES" sz="2000" b="1" dirty="0">
                <a:solidFill>
                  <a:schemeClr val="accent2">
                    <a:lumMod val="75000"/>
                  </a:schemeClr>
                </a:solidFill>
                <a:ea typeface="ＭＳ Ｐゴシック" charset="0"/>
                <a:cs typeface="ＭＳ Ｐゴシック" charset="0"/>
              </a:rPr>
              <a:t>8 hab/km</a:t>
            </a:r>
            <a:r>
              <a:rPr lang="es-ES" sz="2000" b="1" baseline="30000" dirty="0">
                <a:solidFill>
                  <a:schemeClr val="accent2">
                    <a:lumMod val="75000"/>
                  </a:schemeClr>
                </a:solidFill>
                <a:ea typeface="ＭＳ Ｐゴシック" charset="0"/>
                <a:cs typeface="ＭＳ Ｐゴシック" charset="0"/>
              </a:rPr>
              <a:t>2</a:t>
            </a:r>
            <a:r>
              <a:rPr lang="es-ES" sz="2000" b="1" dirty="0">
                <a:solidFill>
                  <a:schemeClr val="accent2">
                    <a:lumMod val="75000"/>
                  </a:schemeClr>
                </a:solidFill>
                <a:ea typeface="ＭＳ Ｐゴシック" charset="0"/>
                <a:cs typeface="ＭＳ Ｐゴシック" charset="0"/>
              </a:rPr>
              <a:t> </a:t>
            </a:r>
            <a:r>
              <a:rPr lang="es-ES" sz="2000" b="1" dirty="0">
                <a:ea typeface="ＭＳ Ｐゴシック" charset="0"/>
                <a:cs typeface="ＭＳ Ｐゴシック" charset="0"/>
              </a:rPr>
              <a:t>para definir las </a:t>
            </a:r>
            <a:r>
              <a:rPr lang="es-ES" sz="2000" b="1" dirty="0">
                <a:solidFill>
                  <a:schemeClr val="accent2">
                    <a:lumMod val="75000"/>
                  </a:schemeClr>
                </a:solidFill>
                <a:ea typeface="ＭＳ Ｐゴシック" charset="0"/>
                <a:cs typeface="ＭＳ Ｐゴシック" charset="0"/>
              </a:rPr>
              <a:t>regiones (NUTS 2) </a:t>
            </a:r>
            <a:r>
              <a:rPr lang="es-ES" sz="2000" b="1" dirty="0">
                <a:ea typeface="ＭＳ Ｐゴシック" charset="0"/>
                <a:cs typeface="ＭＳ Ｐゴシック" charset="0"/>
              </a:rPr>
              <a:t>escasamente pobladas.</a:t>
            </a:r>
            <a:endParaRPr lang="es-ES" sz="2000" baseline="30000" dirty="0">
              <a:ea typeface="ＭＳ Ｐゴシック" charset="0"/>
              <a:cs typeface="ＭＳ Ｐゴシック" charset="0"/>
            </a:endParaRPr>
          </a:p>
          <a:p>
            <a:pPr algn="just">
              <a:defRPr/>
            </a:pPr>
            <a:endParaRPr lang="es-ES" sz="2000" baseline="30000" dirty="0">
              <a:ea typeface="ＭＳ Ｐゴシック" charset="0"/>
              <a:cs typeface="ＭＳ Ｐゴシック" charset="0"/>
            </a:endParaRPr>
          </a:p>
          <a:p>
            <a:endParaRPr lang="es-ES" dirty="0"/>
          </a:p>
        </p:txBody>
      </p:sp>
      <p:sp>
        <p:nvSpPr>
          <p:cNvPr id="4" name="Rectangle 1">
            <a:extLst>
              <a:ext uri="{FF2B5EF4-FFF2-40B4-BE49-F238E27FC236}">
                <a16:creationId xmlns:a16="http://schemas.microsoft.com/office/drawing/2014/main" xmlns="" id="{D069E2C6-BA2E-304F-BABB-740231629CB2}"/>
              </a:ext>
            </a:extLst>
          </p:cNvPr>
          <p:cNvSpPr>
            <a:spLocks noChangeArrowheads="1"/>
          </p:cNvSpPr>
          <p:nvPr/>
        </p:nvSpPr>
        <p:spPr bwMode="auto">
          <a:xfrm>
            <a:off x="0" y="-184666"/>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ES" sz="1800" b="0" i="0" u="none" strike="noStrike" cap="none" normalizeH="0" baseline="0" dirty="0">
              <a:ln>
                <a:noFill/>
              </a:ln>
              <a:solidFill>
                <a:schemeClr val="tx1"/>
              </a:solidFill>
              <a:effectLst/>
              <a:latin typeface="Arial" panose="020B0604020202020204" pitchFamily="34" charset="0"/>
            </a:endParaRPr>
          </a:p>
        </p:txBody>
      </p:sp>
      <p:pic>
        <p:nvPicPr>
          <p:cNvPr id="1026" name="Picture 2" descr="▷ Viaje a LAPONIA noruega, el hogar sami (Ruta y Consejos)">
            <a:hlinkClick r:id="rId2"/>
            <a:extLst>
              <a:ext uri="{FF2B5EF4-FFF2-40B4-BE49-F238E27FC236}">
                <a16:creationId xmlns:a16="http://schemas.microsoft.com/office/drawing/2014/main" xmlns="" id="{E333C607-9C2A-B94B-A3F8-A203F5A0A4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789" y="865893"/>
            <a:ext cx="4058041" cy="38515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xmlns="" id="{438F1546-4E23-0F4F-A8C2-2D3E2378BC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8392" y="2564533"/>
            <a:ext cx="3729638" cy="20960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a:extLst>
              <a:ext uri="{FF2B5EF4-FFF2-40B4-BE49-F238E27FC236}">
                <a16:creationId xmlns:a16="http://schemas.microsoft.com/office/drawing/2014/main" xmlns="" id="{D500F4E4-F04C-A645-AD47-BB1537DC8945}"/>
              </a:ext>
            </a:extLst>
          </p:cNvPr>
          <p:cNvSpPr>
            <a:spLocks noChangeArrowheads="1"/>
          </p:cNvSpPr>
          <p:nvPr/>
        </p:nvSpPr>
        <p:spPr bwMode="auto">
          <a:xfrm>
            <a:off x="0" y="2262888"/>
            <a:ext cx="64673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800" b="0" i="0" u="none" strike="noStrike" cap="none" normalizeH="0" baseline="0" dirty="0">
                <a:ln>
                  <a:noFill/>
                </a:ln>
                <a:solidFill>
                  <a:schemeClr val="tx1"/>
                </a:solidFill>
                <a:effectLst/>
                <a:latin typeface="Arial" panose="020B0604020202020204" pitchFamily="34" charset="0"/>
              </a:rPr>
              <a:t>  </a:t>
            </a:r>
          </a:p>
        </p:txBody>
      </p:sp>
      <p:pic>
        <p:nvPicPr>
          <p:cNvPr id="1030" name="Picture 6" descr="husky safari - Opiniones sobre Ivalo Safaris, Ivalo, Finlandia -  Comentarios - Tripadvisor">
            <a:hlinkClick r:id="rId5"/>
            <a:extLst>
              <a:ext uri="{FF2B5EF4-FFF2-40B4-BE49-F238E27FC236}">
                <a16:creationId xmlns:a16="http://schemas.microsoft.com/office/drawing/2014/main" xmlns="" id="{261CDA17-3E03-E841-AB48-729AE88398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80234" y="2534095"/>
            <a:ext cx="3280984" cy="2183345"/>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xmlns="" id="{CD93CD7F-90B6-BB47-9E04-A3B6FB4B2D06}"/>
              </a:ext>
            </a:extLst>
          </p:cNvPr>
          <p:cNvSpPr txBox="1"/>
          <p:nvPr/>
        </p:nvSpPr>
        <p:spPr>
          <a:xfrm>
            <a:off x="6467365" y="5240762"/>
            <a:ext cx="5420689" cy="1323439"/>
          </a:xfrm>
          <a:prstGeom prst="rect">
            <a:avLst/>
          </a:prstGeom>
          <a:noFill/>
        </p:spPr>
        <p:txBody>
          <a:bodyPr wrap="square" rtlCol="0">
            <a:spAutoFit/>
          </a:bodyPr>
          <a:lstStyle/>
          <a:p>
            <a:pPr algn="just">
              <a:defRPr/>
            </a:pPr>
            <a:r>
              <a:rPr lang="es-ES" altLang="es-ES_tradnl" sz="2000" dirty="0">
                <a:ea typeface="MS PGothic" charset="-128"/>
              </a:rPr>
              <a:t>La </a:t>
            </a:r>
            <a:r>
              <a:rPr lang="es-ES" altLang="es-ES_tradnl" sz="2000" dirty="0" err="1">
                <a:ea typeface="MS PGothic" charset="-128"/>
              </a:rPr>
              <a:t>interregión</a:t>
            </a:r>
            <a:r>
              <a:rPr lang="es-ES" altLang="es-ES_tradnl" sz="2000" dirty="0">
                <a:ea typeface="MS PGothic" charset="-128"/>
              </a:rPr>
              <a:t> de Laponia recibió 1.109 millones de ecus entre 1995-1999. Desde entonces tiene un reconocimiento especial en los Fondos Estructurales.</a:t>
            </a:r>
          </a:p>
        </p:txBody>
      </p:sp>
      <p:pic>
        <p:nvPicPr>
          <p:cNvPr id="19" name="Picture 3">
            <a:extLst>
              <a:ext uri="{FF2B5EF4-FFF2-40B4-BE49-F238E27FC236}">
                <a16:creationId xmlns:a16="http://schemas.microsoft.com/office/drawing/2014/main" xmlns="" id="{C965E75E-BEE8-5145-8416-BDD3D811186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3741" y="4939463"/>
            <a:ext cx="5221302" cy="1795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16262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2883"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33375"/>
            <a:ext cx="9144000" cy="614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08122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3907"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33375"/>
            <a:ext cx="9144000" cy="614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1046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4931"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331788"/>
            <a:ext cx="9134475" cy="613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2317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5955"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33375"/>
            <a:ext cx="9144000" cy="614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668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1651001" y="-522288"/>
            <a:ext cx="9324975"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a:latin typeface="Tahoma" charset="0"/>
                <a:ea typeface="ＭＳ Ｐゴシック" charset="0"/>
                <a:cs typeface="ＭＳ Ｐゴシック" charset="0"/>
              </a:rPr>
              <a:t/>
            </a:r>
            <a:br>
              <a:rPr lang="es-ES" sz="320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pic>
        <p:nvPicPr>
          <p:cNvPr id="126979"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33375"/>
            <a:ext cx="9144000" cy="614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2373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0" y="746975"/>
            <a:ext cx="11968264" cy="549275"/>
          </a:xfrm>
        </p:spPr>
        <p:txBody>
          <a:bodyPr>
            <a:noAutofit/>
          </a:bodyPr>
          <a:lstStyle/>
          <a:p>
            <a:pPr algn="ctr" eaLnBrk="1" hangingPunct="1">
              <a:defRPr/>
            </a:pPr>
            <a:r>
              <a:rPr lang="es-ES" sz="2800" b="1" dirty="0">
                <a:solidFill>
                  <a:schemeClr val="accent2">
                    <a:lumMod val="75000"/>
                  </a:schemeClr>
                </a:solidFill>
                <a:latin typeface="Tahoma" charset="0"/>
                <a:ea typeface="ＭＳ Ｐゴシック" charset="0"/>
                <a:cs typeface="ＭＳ Ｐゴシック" charset="0"/>
              </a:rPr>
              <a:t>Evolución de la población de la “España Abandonada”</a:t>
            </a:r>
            <a:br>
              <a:rPr lang="es-ES" sz="2800" b="1" dirty="0">
                <a:solidFill>
                  <a:schemeClr val="accent2">
                    <a:lumMod val="75000"/>
                  </a:schemeClr>
                </a:solidFill>
                <a:latin typeface="Tahoma" charset="0"/>
                <a:ea typeface="ＭＳ Ｐゴシック" charset="0"/>
                <a:cs typeface="ＭＳ Ｐゴシック" charset="0"/>
              </a:rPr>
            </a:br>
            <a:r>
              <a:rPr lang="es-ES" sz="2800" dirty="0">
                <a:solidFill>
                  <a:schemeClr val="accent2">
                    <a:lumMod val="75000"/>
                  </a:schemeClr>
                </a:solidFill>
                <a:latin typeface="Tahoma" charset="0"/>
                <a:ea typeface="ＭＳ Ｐゴシック" charset="0"/>
                <a:cs typeface="ＭＳ Ｐゴシック" charset="0"/>
              </a:rPr>
              <a:t/>
            </a:r>
            <a:br>
              <a:rPr lang="es-ES" sz="2800" dirty="0">
                <a:solidFill>
                  <a:schemeClr val="accent2">
                    <a:lumMod val="75000"/>
                  </a:schemeClr>
                </a:solidFill>
                <a:latin typeface="Tahoma" charset="0"/>
                <a:ea typeface="ＭＳ Ｐゴシック" charset="0"/>
                <a:cs typeface="ＭＳ Ｐゴシック" charset="0"/>
              </a:rPr>
            </a:br>
            <a:endParaRPr lang="es-ES" sz="2800" dirty="0">
              <a:latin typeface="Tahoma" charset="0"/>
              <a:ea typeface="ＭＳ Ｐゴシック" charset="0"/>
              <a:cs typeface="ＭＳ Ｐゴシック" charset="0"/>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48" y="1558586"/>
            <a:ext cx="7541432" cy="4091925"/>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6180" y="1542081"/>
            <a:ext cx="4455824" cy="4095345"/>
          </a:xfrm>
          <a:prstGeom prst="rect">
            <a:avLst/>
          </a:prstGeom>
        </p:spPr>
      </p:pic>
    </p:spTree>
    <p:extLst>
      <p:ext uri="{BB962C8B-B14F-4D97-AF65-F5344CB8AC3E}">
        <p14:creationId xmlns:p14="http://schemas.microsoft.com/office/powerpoint/2010/main" val="1254346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336883" y="0"/>
            <a:ext cx="11297653" cy="892552"/>
          </a:xfrm>
          <a:prstGeom prst="rect">
            <a:avLst/>
          </a:prstGeom>
          <a:noFill/>
        </p:spPr>
        <p:txBody>
          <a:bodyPr wrap="square" rtlCol="0">
            <a:spAutoFit/>
          </a:bodyPr>
          <a:lstStyle/>
          <a:p>
            <a:pPr algn="just"/>
            <a:r>
              <a:rPr lang="es-ES" sz="2400" dirty="0" smtClean="0"/>
              <a:t>                      </a:t>
            </a:r>
            <a:endParaRPr lang="es-ES" sz="2800" b="1" dirty="0"/>
          </a:p>
          <a:p>
            <a:pPr algn="ctr"/>
            <a:endParaRPr lang="es-ES_tradnl" sz="2800" b="1" dirty="0"/>
          </a:p>
        </p:txBody>
      </p:sp>
      <p:sp>
        <p:nvSpPr>
          <p:cNvPr id="6" name="CuadroTexto 5"/>
          <p:cNvSpPr txBox="1"/>
          <p:nvPr/>
        </p:nvSpPr>
        <p:spPr>
          <a:xfrm>
            <a:off x="977900" y="88900"/>
            <a:ext cx="10210800" cy="461665"/>
          </a:xfrm>
          <a:prstGeom prst="rect">
            <a:avLst/>
          </a:prstGeom>
          <a:noFill/>
        </p:spPr>
        <p:txBody>
          <a:bodyPr wrap="square" rtlCol="0">
            <a:spAutoFit/>
          </a:bodyPr>
          <a:lstStyle/>
          <a:p>
            <a:pPr algn="ctr"/>
            <a:r>
              <a:rPr lang="es-ES_tradnl" sz="2400" b="1" dirty="0" smtClean="0">
                <a:solidFill>
                  <a:schemeClr val="accent2">
                    <a:lumMod val="50000"/>
                  </a:schemeClr>
                </a:solidFill>
              </a:rPr>
              <a:t>Informe Anual Banco de España, 2020</a:t>
            </a:r>
            <a:endParaRPr lang="es-ES_tradnl" sz="2400" b="1" dirty="0">
              <a:solidFill>
                <a:schemeClr val="accent2">
                  <a:lumMod val="50000"/>
                </a:schemeClr>
              </a:solidFill>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036" y="88900"/>
            <a:ext cx="9215664" cy="5962283"/>
          </a:xfrm>
          <a:prstGeom prst="rect">
            <a:avLst/>
          </a:prstGeom>
        </p:spPr>
      </p:pic>
      <p:sp>
        <p:nvSpPr>
          <p:cNvPr id="3" name="CuadroTexto 2"/>
          <p:cNvSpPr txBox="1"/>
          <p:nvPr/>
        </p:nvSpPr>
        <p:spPr>
          <a:xfrm>
            <a:off x="2311400" y="6210300"/>
            <a:ext cx="7708900" cy="381000"/>
          </a:xfrm>
          <a:prstGeom prst="rect">
            <a:avLst/>
          </a:prstGeom>
          <a:noFill/>
        </p:spPr>
        <p:txBody>
          <a:bodyPr wrap="square" rtlCol="0">
            <a:spAutoFit/>
          </a:bodyPr>
          <a:lstStyle/>
          <a:p>
            <a:pPr algn="ctr"/>
            <a:r>
              <a:rPr lang="es-ES_tradnl" b="1" dirty="0" smtClean="0">
                <a:solidFill>
                  <a:schemeClr val="accent2">
                    <a:lumMod val="50000"/>
                  </a:schemeClr>
                </a:solidFill>
              </a:rPr>
              <a:t>Madrid y Guadalajara, las provincias del interior que m</a:t>
            </a:r>
            <a:r>
              <a:rPr lang="es-ES" b="1" dirty="0" err="1" smtClean="0">
                <a:solidFill>
                  <a:schemeClr val="accent2">
                    <a:lumMod val="50000"/>
                  </a:schemeClr>
                </a:solidFill>
              </a:rPr>
              <a:t>ás</a:t>
            </a:r>
            <a:r>
              <a:rPr lang="es-ES" b="1" dirty="0" smtClean="0">
                <a:solidFill>
                  <a:schemeClr val="accent2">
                    <a:lumMod val="50000"/>
                  </a:schemeClr>
                </a:solidFill>
              </a:rPr>
              <a:t> crecerán</a:t>
            </a:r>
            <a:endParaRPr lang="es-ES_tradnl" b="1" dirty="0">
              <a:solidFill>
                <a:schemeClr val="accent2">
                  <a:lumMod val="50000"/>
                </a:schemeClr>
              </a:solidFill>
            </a:endParaRPr>
          </a:p>
        </p:txBody>
      </p:sp>
    </p:spTree>
    <p:extLst>
      <p:ext uri="{BB962C8B-B14F-4D97-AF65-F5344CB8AC3E}">
        <p14:creationId xmlns:p14="http://schemas.microsoft.com/office/powerpoint/2010/main" val="5679041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7" name="Rectangle 3"/>
          <p:cNvSpPr>
            <a:spLocks noGrp="1" noChangeArrowheads="1"/>
          </p:cNvSpPr>
          <p:nvPr>
            <p:ph type="title" idx="4294967295"/>
          </p:nvPr>
        </p:nvSpPr>
        <p:spPr>
          <a:xfrm>
            <a:off x="1523999" y="-819472"/>
            <a:ext cx="9781309" cy="1944216"/>
          </a:xfrm>
        </p:spPr>
        <p:txBody>
          <a:bodyPr>
            <a:normAutofit fontScale="90000"/>
          </a:bodyPr>
          <a:lstStyle/>
          <a:p>
            <a:pPr algn="ctr" eaLnBrk="1" hangingPunct="1">
              <a:defRPr/>
            </a:pP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3600" dirty="0">
                <a:ea typeface="ＭＳ Ｐゴシック" charset="-128"/>
              </a:rPr>
              <a:t/>
            </a:r>
            <a:br>
              <a:rPr lang="es-ES" altLang="es-ES_tradnl" sz="3600" dirty="0">
                <a:ea typeface="ＭＳ Ｐゴシック" charset="-128"/>
              </a:rPr>
            </a:br>
            <a:r>
              <a:rPr lang="es-ES" altLang="es-ES_tradnl" sz="2800" dirty="0">
                <a:ea typeface="ＭＳ Ｐゴシック" charset="-128"/>
              </a:rPr>
              <a:t/>
            </a:r>
            <a:br>
              <a:rPr lang="es-ES" altLang="es-ES_tradnl" sz="2800" dirty="0">
                <a:ea typeface="ＭＳ Ｐゴシック" charset="-128"/>
              </a:rPr>
            </a:br>
            <a:r>
              <a:rPr lang="es-ES" altLang="es-ES_tradnl" sz="2800" dirty="0">
                <a:ea typeface="ＭＳ Ｐゴシック" charset="-128"/>
              </a:rPr>
              <a:t/>
            </a:r>
            <a:br>
              <a:rPr lang="es-ES" altLang="es-ES_tradnl" sz="2800" dirty="0">
                <a:ea typeface="ＭＳ Ｐゴシック" charset="-128"/>
              </a:rPr>
            </a:br>
            <a:r>
              <a:rPr lang="es-ES" altLang="es-ES_tradnl" sz="2800" dirty="0">
                <a:ea typeface="ＭＳ Ｐゴシック" charset="-128"/>
              </a:rPr>
              <a:t/>
            </a:r>
            <a:br>
              <a:rPr lang="es-ES" altLang="es-ES_tradnl" sz="2800" dirty="0">
                <a:ea typeface="ＭＳ Ｐゴシック" charset="-128"/>
              </a:rPr>
            </a:br>
            <a:r>
              <a:rPr lang="es-ES" altLang="es-ES_tradnl" sz="2800" dirty="0">
                <a:ea typeface="ＭＳ Ｐゴシック" charset="-128"/>
              </a:rPr>
              <a:t/>
            </a:r>
            <a:br>
              <a:rPr lang="es-ES" altLang="es-ES_tradnl" sz="2800" dirty="0">
                <a:ea typeface="ＭＳ Ｐゴシック" charset="-128"/>
              </a:rPr>
            </a:br>
            <a:r>
              <a:rPr lang="es-ES" altLang="es-ES_tradnl" sz="2800" dirty="0">
                <a:ea typeface="ＭＳ Ｐゴシック" charset="-128"/>
              </a:rPr>
              <a:t/>
            </a:r>
            <a:br>
              <a:rPr lang="es-ES" altLang="es-ES_tradnl" sz="2800" dirty="0">
                <a:ea typeface="ＭＳ Ｐゴシック" charset="-128"/>
              </a:rPr>
            </a:br>
            <a:r>
              <a:rPr lang="es-ES" altLang="es-ES_tradnl" sz="3600" dirty="0">
                <a:ea typeface="ＭＳ Ｐゴシック" charset="-128"/>
              </a:rPr>
              <a:t/>
            </a:r>
            <a:br>
              <a:rPr lang="es-ES" altLang="es-ES_tradnl" sz="3600" dirty="0">
                <a:ea typeface="ＭＳ Ｐゴシック" charset="-128"/>
              </a:rPr>
            </a:br>
            <a:endParaRPr lang="es-ES" altLang="es-ES_tradnl" sz="3600" dirty="0">
              <a:solidFill>
                <a:srgbClr val="FFA347"/>
              </a:solidFill>
              <a:ea typeface="ＭＳ Ｐゴシック" charset="-128"/>
            </a:endParaRPr>
          </a:p>
        </p:txBody>
      </p:sp>
      <p:pic>
        <p:nvPicPr>
          <p:cNvPr id="4" name="Imagen 3">
            <a:extLst>
              <a:ext uri="{FF2B5EF4-FFF2-40B4-BE49-F238E27FC236}">
                <a16:creationId xmlns="" xmlns:a16="http://schemas.microsoft.com/office/drawing/2014/main" id="{033A2D58-2D3E-3F4B-A747-F042E12B2E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6560" y="1423647"/>
            <a:ext cx="6986980" cy="5240236"/>
          </a:xfrm>
          <a:prstGeom prst="rect">
            <a:avLst/>
          </a:prstGeom>
        </p:spPr>
      </p:pic>
      <p:sp>
        <p:nvSpPr>
          <p:cNvPr id="5" name="CuadroTexto 4">
            <a:extLst>
              <a:ext uri="{FF2B5EF4-FFF2-40B4-BE49-F238E27FC236}">
                <a16:creationId xmlns="" xmlns:a16="http://schemas.microsoft.com/office/drawing/2014/main" id="{213BAF92-C2C8-C74C-9137-809563B07C94}"/>
              </a:ext>
            </a:extLst>
          </p:cNvPr>
          <p:cNvSpPr txBox="1"/>
          <p:nvPr/>
        </p:nvSpPr>
        <p:spPr>
          <a:xfrm>
            <a:off x="1066801" y="180109"/>
            <a:ext cx="10460182" cy="954107"/>
          </a:xfrm>
          <a:prstGeom prst="rect">
            <a:avLst/>
          </a:prstGeom>
          <a:noFill/>
        </p:spPr>
        <p:txBody>
          <a:bodyPr wrap="square" rtlCol="0">
            <a:spAutoFit/>
          </a:bodyPr>
          <a:lstStyle/>
          <a:p>
            <a:pPr algn="ctr"/>
            <a:r>
              <a:rPr lang="es-ES" sz="3200" b="1" dirty="0" smtClean="0">
                <a:solidFill>
                  <a:schemeClr val="accent2">
                    <a:lumMod val="75000"/>
                  </a:schemeClr>
                </a:solidFill>
                <a:latin typeface="Arial" panose="020B0604020202020204" pitchFamily="34" charset="0"/>
                <a:cs typeface="Arial" panose="020B0604020202020204" pitchFamily="34" charset="0"/>
              </a:rPr>
              <a:t>El problema de los datos oficiales por NUTS 3 </a:t>
            </a:r>
          </a:p>
          <a:p>
            <a:pPr algn="ctr"/>
            <a:r>
              <a:rPr lang="es-ES" sz="2400" b="1" dirty="0" smtClean="0">
                <a:solidFill>
                  <a:schemeClr val="accent2">
                    <a:lumMod val="75000"/>
                  </a:schemeClr>
                </a:solidFill>
                <a:latin typeface="Arial" panose="020B0604020202020204" pitchFamily="34" charset="0"/>
                <a:cs typeface="Arial" panose="020B0604020202020204" pitchFamily="34" charset="0"/>
              </a:rPr>
              <a:t>Guadalajara</a:t>
            </a:r>
            <a:r>
              <a:rPr lang="es-ES" sz="2400" b="1" dirty="0">
                <a:solidFill>
                  <a:schemeClr val="accent2">
                    <a:lumMod val="75000"/>
                  </a:schemeClr>
                </a:solidFill>
                <a:latin typeface="Arial" panose="020B0604020202020204" pitchFamily="34" charset="0"/>
                <a:cs typeface="Arial" panose="020B0604020202020204" pitchFamily="34" charset="0"/>
              </a:rPr>
              <a:t>, la provincia que más crece en España con un 50,3 %</a:t>
            </a:r>
          </a:p>
        </p:txBody>
      </p:sp>
    </p:spTree>
    <p:extLst>
      <p:ext uri="{BB962C8B-B14F-4D97-AF65-F5344CB8AC3E}">
        <p14:creationId xmlns:p14="http://schemas.microsoft.com/office/powerpoint/2010/main" val="1862482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67855" y="614506"/>
            <a:ext cx="11499272" cy="1325563"/>
          </a:xfrm>
        </p:spPr>
        <p:txBody>
          <a:bodyPr>
            <a:noAutofit/>
          </a:bodyPr>
          <a:lstStyle/>
          <a:p>
            <a:pPr algn="ctr"/>
            <a:r>
              <a:rPr lang="es-ES" sz="2400" b="1" dirty="0">
                <a:latin typeface="Tahoma" pitchFamily="34" charset="0"/>
                <a:ea typeface="Tahoma" pitchFamily="34" charset="0"/>
                <a:cs typeface="Tahoma" pitchFamily="34" charset="0"/>
              </a:rPr>
              <a:t>REGLAMENTO DE EJECUCIÓN (UE) 2019/1130 DE LA COMISIÓN</a:t>
            </a:r>
            <a:r>
              <a:rPr lang="es-ES" sz="2400" dirty="0">
                <a:latin typeface="Tahoma" pitchFamily="34" charset="0"/>
                <a:ea typeface="Tahoma" pitchFamily="34" charset="0"/>
                <a:cs typeface="Tahoma" pitchFamily="34" charset="0"/>
              </a:rPr>
              <a:t/>
            </a:r>
            <a:br>
              <a:rPr lang="es-ES" sz="2400" dirty="0">
                <a:latin typeface="Tahoma" pitchFamily="34" charset="0"/>
                <a:ea typeface="Tahoma" pitchFamily="34" charset="0"/>
                <a:cs typeface="Tahoma" pitchFamily="34" charset="0"/>
              </a:rPr>
            </a:br>
            <a:r>
              <a:rPr lang="es-ES" sz="2400" dirty="0">
                <a:latin typeface="Tahoma" pitchFamily="34" charset="0"/>
                <a:ea typeface="Tahoma" pitchFamily="34" charset="0"/>
                <a:cs typeface="Tahoma" pitchFamily="34" charset="0"/>
              </a:rPr>
              <a:t> de 2 de julio de 2019</a:t>
            </a:r>
            <a:br>
              <a:rPr lang="es-ES" sz="2400" dirty="0">
                <a:latin typeface="Tahoma" pitchFamily="34" charset="0"/>
                <a:ea typeface="Tahoma" pitchFamily="34" charset="0"/>
                <a:cs typeface="Tahoma" pitchFamily="34" charset="0"/>
              </a:rPr>
            </a:br>
            <a:r>
              <a:rPr lang="es-ES" sz="2400" dirty="0">
                <a:latin typeface="Tahoma" pitchFamily="34" charset="0"/>
                <a:ea typeface="Tahoma" pitchFamily="34" charset="0"/>
                <a:cs typeface="Tahoma" pitchFamily="34" charset="0"/>
              </a:rPr>
              <a:t/>
            </a:r>
            <a:br>
              <a:rPr lang="es-ES" sz="2400" dirty="0">
                <a:latin typeface="Tahoma" pitchFamily="34" charset="0"/>
                <a:ea typeface="Tahoma" pitchFamily="34" charset="0"/>
                <a:cs typeface="Tahoma" pitchFamily="34" charset="0"/>
              </a:rPr>
            </a:br>
            <a:r>
              <a:rPr lang="es-ES" sz="2400" dirty="0">
                <a:latin typeface="Tahoma" pitchFamily="34" charset="0"/>
                <a:ea typeface="Tahoma" pitchFamily="34" charset="0"/>
                <a:cs typeface="Tahoma" pitchFamily="34" charset="0"/>
              </a:rPr>
              <a:t> </a:t>
            </a:r>
            <a:r>
              <a:rPr lang="es-ES" sz="2000" dirty="0">
                <a:latin typeface="Tahoma" pitchFamily="34" charset="0"/>
                <a:ea typeface="Tahoma" pitchFamily="34" charset="0"/>
                <a:cs typeface="Tahoma" pitchFamily="34" charset="0"/>
              </a:rPr>
              <a:t>relativo a las condiciones uniformes para la aplicación armonizada de las tipologías territoriales con arreglo al Reglamento (CE) </a:t>
            </a:r>
            <a:r>
              <a:rPr lang="es-ES" sz="2000" dirty="0" err="1">
                <a:latin typeface="Tahoma" pitchFamily="34" charset="0"/>
                <a:ea typeface="Tahoma" pitchFamily="34" charset="0"/>
                <a:cs typeface="Tahoma" pitchFamily="34" charset="0"/>
              </a:rPr>
              <a:t>n.o</a:t>
            </a:r>
            <a:r>
              <a:rPr lang="es-ES" sz="2000" dirty="0">
                <a:latin typeface="Tahoma" pitchFamily="34" charset="0"/>
                <a:ea typeface="Tahoma" pitchFamily="34" charset="0"/>
                <a:cs typeface="Tahoma" pitchFamily="34" charset="0"/>
              </a:rPr>
              <a:t> 1059/2003 del Parlamento Europeo y del Consejo</a:t>
            </a:r>
          </a:p>
        </p:txBody>
      </p:sp>
      <p:pic>
        <p:nvPicPr>
          <p:cNvPr id="1026" name="Picture 2"/>
          <p:cNvPicPr>
            <a:picLocks noGrp="1" noChangeAspect="1" noChangeArrowheads="1"/>
          </p:cNvPicPr>
          <p:nvPr>
            <p:ph idx="1"/>
          </p:nvPr>
        </p:nvPicPr>
        <p:blipFill>
          <a:blip r:embed="rId2"/>
          <a:srcRect l="11745" t="19123" r="13636" b="23212"/>
          <a:stretch>
            <a:fillRect/>
          </a:stretch>
        </p:blipFill>
        <p:spPr bwMode="auto">
          <a:xfrm>
            <a:off x="1319439" y="2355271"/>
            <a:ext cx="9476505" cy="4119418"/>
          </a:xfrm>
          <a:prstGeom prst="rect">
            <a:avLst/>
          </a:prstGeom>
          <a:noFill/>
          <a:ln w="9525">
            <a:noFill/>
            <a:miter lim="800000"/>
            <a:headEnd/>
            <a:tailEnd/>
          </a:ln>
          <a:effectLst/>
        </p:spPr>
      </p:pic>
    </p:spTree>
    <p:extLst>
      <p:ext uri="{BB962C8B-B14F-4D97-AF65-F5344CB8AC3E}">
        <p14:creationId xmlns:p14="http://schemas.microsoft.com/office/powerpoint/2010/main" val="3585011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402772" y="881962"/>
            <a:ext cx="10468934" cy="549275"/>
          </a:xfrm>
        </p:spPr>
        <p:txBody>
          <a:bodyPr>
            <a:normAutofit fontScale="90000"/>
          </a:bodyPr>
          <a:lstStyle/>
          <a:p>
            <a:pPr algn="ctr">
              <a:defRPr/>
            </a:pPr>
            <a:r>
              <a:rPr lang="es-ES" sz="2800" b="1" dirty="0">
                <a:solidFill>
                  <a:srgbClr val="C00000"/>
                </a:solidFill>
                <a:latin typeface="Tahoma" pitchFamily="34" charset="0"/>
                <a:ea typeface="Tahoma" pitchFamily="34" charset="0"/>
                <a:cs typeface="Tahoma" pitchFamily="34" charset="0"/>
              </a:rPr>
              <a:t>“NUTS no Administrativas”</a:t>
            </a:r>
            <a:br>
              <a:rPr lang="es-ES" sz="2800" b="1" dirty="0">
                <a:solidFill>
                  <a:srgbClr val="C00000"/>
                </a:solidFill>
                <a:latin typeface="Tahoma" pitchFamily="34" charset="0"/>
                <a:ea typeface="Tahoma" pitchFamily="34" charset="0"/>
                <a:cs typeface="Tahoma" pitchFamily="34" charset="0"/>
              </a:rPr>
            </a:br>
            <a:r>
              <a:rPr lang="es-ES" sz="2800" dirty="0">
                <a:solidFill>
                  <a:schemeClr val="accent1">
                    <a:lumMod val="75000"/>
                  </a:schemeClr>
                </a:solidFill>
                <a:latin typeface="Tahoma" pitchFamily="34" charset="0"/>
                <a:ea typeface="Tahoma" pitchFamily="34" charset="0"/>
                <a:cs typeface="Tahoma" pitchFamily="34" charset="0"/>
              </a:rPr>
              <a:t/>
            </a:r>
            <a:br>
              <a:rPr lang="es-ES" sz="2800" dirty="0">
                <a:solidFill>
                  <a:schemeClr val="accent1">
                    <a:lumMod val="75000"/>
                  </a:schemeClr>
                </a:solidFill>
                <a:latin typeface="Tahoma" pitchFamily="34" charset="0"/>
                <a:ea typeface="Tahoma" pitchFamily="34" charset="0"/>
                <a:cs typeface="Tahoma" pitchFamily="34" charset="0"/>
              </a:rPr>
            </a:br>
            <a:r>
              <a:rPr lang="es-ES" sz="2800" dirty="0">
                <a:latin typeface="Tahoma" charset="0"/>
                <a:ea typeface="ＭＳ Ｐゴシック" charset="0"/>
                <a:cs typeface="ＭＳ Ｐゴシック" charset="0"/>
              </a:rPr>
              <a:t>“</a:t>
            </a:r>
            <a:r>
              <a:rPr lang="es-ES" sz="2800" b="1" dirty="0">
                <a:latin typeface="Tahoma" charset="0"/>
                <a:ea typeface="ＭＳ Ｐゴシック" charset="0"/>
                <a:cs typeface="ＭＳ Ｐゴシック" charset="0"/>
              </a:rPr>
              <a:t>Áreas Urbanas Funcionales</a:t>
            </a:r>
            <a:r>
              <a:rPr lang="es-ES" sz="2800" dirty="0">
                <a:latin typeface="Tahoma" charset="0"/>
                <a:ea typeface="ＭＳ Ｐゴシック" charset="0"/>
                <a:cs typeface="ＭＳ Ｐゴシック" charset="0"/>
              </a:rPr>
              <a:t>”</a:t>
            </a:r>
            <a:br>
              <a:rPr lang="es-ES" sz="2800" dirty="0">
                <a:latin typeface="Tahoma" charset="0"/>
                <a:ea typeface="ＭＳ Ｐゴシック" charset="0"/>
                <a:cs typeface="ＭＳ Ｐゴシック" charset="0"/>
              </a:rPr>
            </a:br>
            <a:r>
              <a:rPr lang="es-ES" sz="2400" dirty="0">
                <a:latin typeface="Tahoma" charset="0"/>
                <a:ea typeface="ＭＳ Ｐゴシック" charset="0"/>
                <a:cs typeface="ＭＳ Ｐゴシック" charset="0"/>
              </a:rPr>
              <a:t/>
            </a:r>
            <a:br>
              <a:rPr lang="es-ES" sz="2400" dirty="0">
                <a:latin typeface="Tahoma" charset="0"/>
                <a:ea typeface="ＭＳ Ｐゴシック" charset="0"/>
                <a:cs typeface="ＭＳ Ｐゴシック" charset="0"/>
              </a:rPr>
            </a:br>
            <a:r>
              <a:rPr lang="es-ES" sz="1800" dirty="0">
                <a:latin typeface="Tahoma" charset="0"/>
                <a:ea typeface="ＭＳ Ｐゴシック" charset="0"/>
                <a:cs typeface="ＭＳ Ｐゴシック" charset="0"/>
              </a:rPr>
              <a:t>(</a:t>
            </a:r>
            <a:r>
              <a:rPr lang="es-ES" sz="1800" b="1" dirty="0">
                <a:latin typeface="Tahoma" charset="0"/>
                <a:ea typeface="ＭＳ Ｐゴシック" charset="0"/>
                <a:cs typeface="ＭＳ Ｐゴシック" charset="0"/>
              </a:rPr>
              <a:t>Definidas desde 2010, </a:t>
            </a:r>
            <a:r>
              <a:rPr lang="es-ES" sz="1800" b="1" dirty="0" err="1">
                <a:latin typeface="Tahoma" charset="0"/>
                <a:ea typeface="ＭＳ Ｐゴシック" charset="0"/>
                <a:cs typeface="ＭＳ Ｐゴシック" charset="0"/>
              </a:rPr>
              <a:t>Eurostat</a:t>
            </a:r>
            <a:r>
              <a:rPr lang="es-ES" sz="1800" dirty="0">
                <a:latin typeface="Tahoma" charset="0"/>
                <a:ea typeface="ＭＳ Ｐゴシック" charset="0"/>
                <a:cs typeface="ＭＳ Ｐゴシック" charset="0"/>
              </a:rPr>
              <a:t> proporciona información sobre 171 variables y 62 indicadores de demografía, economía, sociedad, educación, medio ambiente, transporte, comunicaciones, cultura, ocio, etc. etc.)</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127" y="2373079"/>
            <a:ext cx="5517004" cy="3730223"/>
          </a:xfrm>
          <a:prstGeom prst="rect">
            <a:avLst/>
          </a:prstGeom>
        </p:spPr>
      </p:pic>
      <p:sp>
        <p:nvSpPr>
          <p:cNvPr id="3" name="CuadroTexto 2">
            <a:extLst>
              <a:ext uri="{FF2B5EF4-FFF2-40B4-BE49-F238E27FC236}">
                <a16:creationId xmlns:a16="http://schemas.microsoft.com/office/drawing/2014/main" xmlns="" id="{70EC6A5B-E750-2B41-9D96-FA1544FE1AEA}"/>
              </a:ext>
            </a:extLst>
          </p:cNvPr>
          <p:cNvSpPr txBox="1"/>
          <p:nvPr/>
        </p:nvSpPr>
        <p:spPr>
          <a:xfrm>
            <a:off x="1066800" y="6103302"/>
            <a:ext cx="4699000" cy="523220"/>
          </a:xfrm>
          <a:prstGeom prst="rect">
            <a:avLst/>
          </a:prstGeom>
          <a:noFill/>
        </p:spPr>
        <p:txBody>
          <a:bodyPr wrap="square" rtlCol="0">
            <a:spAutoFit/>
          </a:bodyPr>
          <a:lstStyle/>
          <a:p>
            <a:r>
              <a:rPr lang="es-ES" sz="1400" dirty="0" smtClean="0">
                <a:latin typeface="Tahoma" charset="0"/>
                <a:ea typeface="ＭＳ Ｐゴシック" charset="0"/>
                <a:cs typeface="ＭＳ Ｐゴシック" charset="0"/>
              </a:rPr>
              <a:t>(Fundación BBVA, fuente </a:t>
            </a:r>
            <a:r>
              <a:rPr lang="es-ES" sz="1400" dirty="0" err="1" smtClean="0">
                <a:latin typeface="Tahoma" charset="0"/>
                <a:ea typeface="ＭＳ Ｐゴシック" charset="0"/>
                <a:cs typeface="ＭＳ Ｐゴシック" charset="0"/>
              </a:rPr>
              <a:t>Eurostat</a:t>
            </a:r>
            <a:r>
              <a:rPr lang="es-ES" sz="1400" dirty="0" smtClean="0">
                <a:latin typeface="Tahoma" charset="0"/>
                <a:ea typeface="ＭＳ Ｐゴシック" charset="0"/>
                <a:cs typeface="ＭＳ Ｐゴシック" charset="0"/>
              </a:rPr>
              <a:t> 2018 e INE 2013)</a:t>
            </a:r>
            <a:r>
              <a:rPr lang="es-ES" sz="1400" dirty="0">
                <a:latin typeface="Tahoma" charset="0"/>
                <a:ea typeface="ＭＳ Ｐゴシック" charset="0"/>
                <a:cs typeface="ＭＳ Ｐゴシック" charset="0"/>
              </a:rPr>
              <a:t/>
            </a:r>
            <a:br>
              <a:rPr lang="es-ES" sz="1400" dirty="0">
                <a:latin typeface="Tahoma" charset="0"/>
                <a:ea typeface="ＭＳ Ｐゴシック" charset="0"/>
                <a:cs typeface="ＭＳ Ｐゴシック" charset="0"/>
              </a:rPr>
            </a:br>
            <a:endParaRPr lang="es-ES" sz="1400" dirty="0"/>
          </a:p>
        </p:txBody>
      </p:sp>
      <p:pic>
        <p:nvPicPr>
          <p:cNvPr id="5" name="Imagen 4"/>
          <p:cNvPicPr>
            <a:picLocks noChangeAspect="1"/>
          </p:cNvPicPr>
          <p:nvPr/>
        </p:nvPicPr>
        <p:blipFill>
          <a:blip r:embed="rId3"/>
          <a:stretch>
            <a:fillRect/>
          </a:stretch>
        </p:blipFill>
        <p:spPr>
          <a:xfrm>
            <a:off x="0" y="2373079"/>
            <a:ext cx="6404340" cy="3730223"/>
          </a:xfrm>
          <a:prstGeom prst="rect">
            <a:avLst/>
          </a:prstGeom>
        </p:spPr>
      </p:pic>
    </p:spTree>
    <p:extLst>
      <p:ext uri="{BB962C8B-B14F-4D97-AF65-F5344CB8AC3E}">
        <p14:creationId xmlns:p14="http://schemas.microsoft.com/office/powerpoint/2010/main" val="1637517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645404" y="1250190"/>
            <a:ext cx="3507048" cy="1019019"/>
          </a:xfrm>
        </p:spPr>
        <p:txBody>
          <a:bodyPr>
            <a:normAutofit fontScale="90000"/>
          </a:bodyPr>
          <a:lstStyle/>
          <a:p>
            <a:pPr algn="just"/>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700" b="1" dirty="0">
                <a:latin typeface="Arial" panose="020B0604020202020204" pitchFamily="34" charset="0"/>
                <a:ea typeface="Tahoma" pitchFamily="34" charset="0"/>
                <a:cs typeface="Arial" panose="020B0604020202020204" pitchFamily="34" charset="0"/>
              </a:rPr>
              <a:t>REGIO-GIS</a:t>
            </a:r>
            <a:r>
              <a:rPr lang="es-ES" altLang="es-ES_tradnl" sz="2200" dirty="0">
                <a:latin typeface="Arial" panose="020B0604020202020204" pitchFamily="34" charset="0"/>
                <a:ea typeface="Tahoma" pitchFamily="34" charset="0"/>
                <a:cs typeface="Arial" panose="020B0604020202020204" pitchFamily="34" charset="0"/>
              </a:rPr>
              <a:t> propone en el </a:t>
            </a:r>
            <a:r>
              <a:rPr lang="es-ES" altLang="es-ES_tradnl" sz="2200" b="1" dirty="0">
                <a:solidFill>
                  <a:schemeClr val="accent2">
                    <a:lumMod val="75000"/>
                  </a:schemeClr>
                </a:solidFill>
                <a:latin typeface="Arial" panose="020B0604020202020204" pitchFamily="34" charset="0"/>
                <a:ea typeface="Tahoma" pitchFamily="34" charset="0"/>
                <a:cs typeface="Arial" panose="020B0604020202020204" pitchFamily="34" charset="0"/>
              </a:rPr>
              <a:t>2007</a:t>
            </a:r>
            <a:r>
              <a:rPr lang="es-ES" altLang="es-ES_tradnl" sz="2200" dirty="0">
                <a:latin typeface="Arial" panose="020B0604020202020204" pitchFamily="34" charset="0"/>
                <a:ea typeface="Tahoma" pitchFamily="34" charset="0"/>
                <a:cs typeface="Arial" panose="020B0604020202020204" pitchFamily="34" charset="0"/>
              </a:rPr>
              <a:t> como </a:t>
            </a:r>
            <a:r>
              <a:rPr lang="es-ES" altLang="es-ES_tradnl" sz="2200" b="1" dirty="0">
                <a:solidFill>
                  <a:schemeClr val="accent2">
                    <a:lumMod val="75000"/>
                  </a:schemeClr>
                </a:solidFill>
                <a:latin typeface="Arial" panose="020B0604020202020204" pitchFamily="34" charset="0"/>
                <a:ea typeface="Tahoma" pitchFamily="34" charset="0"/>
                <a:cs typeface="Arial" panose="020B0604020202020204" pitchFamily="34" charset="0"/>
              </a:rPr>
              <a:t>“áreas escasamente pobladas”</a:t>
            </a:r>
            <a:r>
              <a:rPr lang="es-ES" altLang="es-ES_tradnl" sz="2200" b="1" dirty="0">
                <a:latin typeface="Arial" panose="020B0604020202020204" pitchFamily="34" charset="0"/>
                <a:ea typeface="Tahoma" pitchFamily="34" charset="0"/>
                <a:cs typeface="Arial" panose="020B0604020202020204" pitchFamily="34" charset="0"/>
              </a:rPr>
              <a:t> </a:t>
            </a:r>
            <a:r>
              <a:rPr lang="es-ES" altLang="es-ES_tradnl" sz="2200" dirty="0">
                <a:latin typeface="Arial" panose="020B0604020202020204" pitchFamily="34" charset="0"/>
                <a:ea typeface="Tahoma" pitchFamily="34" charset="0"/>
                <a:cs typeface="Arial" panose="020B0604020202020204" pitchFamily="34" charset="0"/>
              </a:rPr>
              <a:t>las </a:t>
            </a:r>
            <a:r>
              <a:rPr lang="es-ES" altLang="es-ES_tradnl" sz="2200" dirty="0">
                <a:latin typeface="Arial" panose="020B0604020202020204" pitchFamily="34" charset="0"/>
                <a:ea typeface="MS PGothic" charset="-128"/>
                <a:cs typeface="Arial" panose="020B0604020202020204" pitchFamily="34" charset="0"/>
              </a:rPr>
              <a:t> </a:t>
            </a:r>
            <a:r>
              <a:rPr lang="es-ES" altLang="es-ES_tradnl" sz="2200" b="1" dirty="0" err="1">
                <a:solidFill>
                  <a:schemeClr val="accent2">
                    <a:lumMod val="75000"/>
                  </a:schemeClr>
                </a:solidFill>
                <a:latin typeface="Arial" panose="020B0604020202020204" pitchFamily="34" charset="0"/>
                <a:ea typeface="Tahoma" pitchFamily="34" charset="0"/>
                <a:cs typeface="Arial" panose="020B0604020202020204" pitchFamily="34" charset="0"/>
              </a:rPr>
              <a:t>NUTs</a:t>
            </a:r>
            <a:r>
              <a:rPr lang="es-ES" altLang="es-ES_tradnl" sz="2200" b="1" dirty="0">
                <a:solidFill>
                  <a:schemeClr val="accent2">
                    <a:lumMod val="75000"/>
                  </a:schemeClr>
                </a:solidFill>
                <a:latin typeface="Arial" panose="020B0604020202020204" pitchFamily="34" charset="0"/>
                <a:ea typeface="Tahoma" pitchFamily="34" charset="0"/>
                <a:cs typeface="Arial" panose="020B0604020202020204" pitchFamily="34" charset="0"/>
              </a:rPr>
              <a:t> 3 o provincias con menos de </a:t>
            </a:r>
            <a:r>
              <a:rPr lang="es-ES" altLang="ja-JP" sz="2200" b="1" dirty="0">
                <a:solidFill>
                  <a:schemeClr val="accent2">
                    <a:lumMod val="75000"/>
                  </a:schemeClr>
                </a:solidFill>
                <a:latin typeface="Arial" panose="020B0604020202020204" pitchFamily="34" charset="0"/>
                <a:ea typeface="Tahoma" pitchFamily="34" charset="0"/>
                <a:cs typeface="Arial" panose="020B0604020202020204" pitchFamily="34" charset="0"/>
              </a:rPr>
              <a:t>12,5 hab/km</a:t>
            </a:r>
            <a:r>
              <a:rPr lang="es-ES" altLang="ja-JP" sz="2200" b="1" baseline="30000" dirty="0">
                <a:solidFill>
                  <a:schemeClr val="accent2">
                    <a:lumMod val="75000"/>
                  </a:schemeClr>
                </a:solidFill>
                <a:latin typeface="Arial" panose="020B0604020202020204" pitchFamily="34" charset="0"/>
                <a:ea typeface="Tahoma" pitchFamily="34" charset="0"/>
                <a:cs typeface="Arial" panose="020B0604020202020204" pitchFamily="34" charset="0"/>
              </a:rPr>
              <a:t>2</a:t>
            </a:r>
            <a:r>
              <a:rPr lang="es-ES" altLang="ja-JP" sz="2200" b="1" dirty="0">
                <a:solidFill>
                  <a:schemeClr val="accent2">
                    <a:lumMod val="75000"/>
                  </a:schemeClr>
                </a:solidFill>
                <a:latin typeface="Arial" panose="020B0604020202020204" pitchFamily="34" charset="0"/>
                <a:ea typeface="Tahoma" pitchFamily="34" charset="0"/>
                <a:cs typeface="Arial" panose="020B0604020202020204" pitchFamily="34" charset="0"/>
              </a:rPr>
              <a:t>. </a:t>
            </a:r>
            <a:r>
              <a:rPr lang="es-ES" altLang="ja-JP" sz="2200" b="1" dirty="0">
                <a:solidFill>
                  <a:schemeClr val="accent2">
                    <a:lumMod val="75000"/>
                  </a:schemeClr>
                </a:solidFill>
                <a:latin typeface="+mn-lt"/>
                <a:ea typeface="Tahoma" pitchFamily="34" charset="0"/>
                <a:cs typeface="Tahoma" pitchFamily="34" charset="0"/>
              </a:rPr>
              <a:t/>
            </a:r>
            <a:br>
              <a:rPr lang="es-ES" altLang="ja-JP" sz="2200" b="1" dirty="0">
                <a:solidFill>
                  <a:schemeClr val="accent2">
                    <a:lumMod val="75000"/>
                  </a:schemeClr>
                </a:solidFill>
                <a:latin typeface="+mn-lt"/>
                <a:ea typeface="Tahoma" pitchFamily="34" charset="0"/>
                <a:cs typeface="Tahoma" pitchFamily="34" charset="0"/>
              </a:rPr>
            </a:br>
            <a:r>
              <a:rPr lang="es-ES" altLang="ja-JP" sz="2200" dirty="0">
                <a:latin typeface="+mn-lt"/>
                <a:ea typeface="Tahoma" pitchFamily="34" charset="0"/>
                <a:cs typeface="Tahoma" pitchFamily="34" charset="0"/>
              </a:rPr>
              <a:t/>
            </a:r>
            <a:br>
              <a:rPr lang="es-ES" altLang="ja-JP" sz="2200" dirty="0">
                <a:latin typeface="+mn-lt"/>
                <a:ea typeface="Tahoma" pitchFamily="34" charset="0"/>
                <a:cs typeface="Tahoma" pitchFamily="34" charset="0"/>
              </a:rPr>
            </a:br>
            <a:r>
              <a:rPr lang="es-ES" altLang="ja-JP" sz="2200" dirty="0">
                <a:latin typeface="+mn-lt"/>
                <a:ea typeface="Tahoma" pitchFamily="34" charset="0"/>
                <a:cs typeface="Tahoma" pitchFamily="34" charset="0"/>
              </a:rPr>
              <a:t/>
            </a:r>
            <a:br>
              <a:rPr lang="es-ES" altLang="ja-JP" sz="2200" dirty="0">
                <a:latin typeface="+mn-lt"/>
                <a:ea typeface="Tahoma" pitchFamily="34" charset="0"/>
                <a:cs typeface="Tahoma" pitchFamily="34" charset="0"/>
              </a:rPr>
            </a:br>
            <a:r>
              <a:rPr lang="es-ES" altLang="ja-JP" sz="2200" dirty="0">
                <a:latin typeface="+mn-lt"/>
                <a:ea typeface="Tahoma" pitchFamily="34" charset="0"/>
                <a:cs typeface="Tahoma" pitchFamily="34" charset="0"/>
              </a:rPr>
              <a:t/>
            </a:r>
            <a:br>
              <a:rPr lang="es-ES" altLang="ja-JP" sz="2200" dirty="0">
                <a:latin typeface="+mn-lt"/>
                <a:ea typeface="Tahoma" pitchFamily="34" charset="0"/>
                <a:cs typeface="Tahoma" pitchFamily="34" charset="0"/>
              </a:rPr>
            </a:br>
            <a:r>
              <a:rPr lang="es-ES" altLang="ja-JP" sz="2200" dirty="0">
                <a:latin typeface="+mn-lt"/>
                <a:ea typeface="Tahoma" pitchFamily="34" charset="0"/>
                <a:cs typeface="Tahoma" pitchFamily="34" charset="0"/>
              </a:rPr>
              <a:t/>
            </a:r>
            <a:br>
              <a:rPr lang="es-ES" altLang="ja-JP" sz="2200" dirty="0">
                <a:latin typeface="+mn-lt"/>
                <a:ea typeface="Tahoma" pitchFamily="34" charset="0"/>
                <a:cs typeface="Tahoma" pitchFamily="34" charset="0"/>
              </a:rPr>
            </a:br>
            <a:r>
              <a:rPr lang="es-ES" altLang="ja-JP" sz="2200" dirty="0">
                <a:latin typeface="Arial" panose="020B0604020202020204" pitchFamily="34" charset="0"/>
                <a:ea typeface="Tahoma" pitchFamily="34" charset="0"/>
                <a:cs typeface="Arial" panose="020B0604020202020204" pitchFamily="34" charset="0"/>
              </a:rPr>
              <a:t>Por lo que </a:t>
            </a:r>
            <a:r>
              <a:rPr lang="es-ES" altLang="ja-JP" sz="2200" b="1" dirty="0">
                <a:solidFill>
                  <a:schemeClr val="accent2">
                    <a:lumMod val="75000"/>
                  </a:schemeClr>
                </a:solidFill>
                <a:latin typeface="Arial" panose="020B0604020202020204" pitchFamily="34" charset="0"/>
                <a:ea typeface="Tahoma" pitchFamily="34" charset="0"/>
                <a:cs typeface="Arial" panose="020B0604020202020204" pitchFamily="34" charset="0"/>
              </a:rPr>
              <a:t>menos de 8 hab/km</a:t>
            </a:r>
            <a:r>
              <a:rPr lang="es-ES" altLang="ja-JP" sz="2200" b="1" baseline="30000" dirty="0">
                <a:solidFill>
                  <a:schemeClr val="accent2">
                    <a:lumMod val="75000"/>
                  </a:schemeClr>
                </a:solidFill>
                <a:latin typeface="Arial" panose="020B0604020202020204" pitchFamily="34" charset="0"/>
                <a:ea typeface="Tahoma" pitchFamily="34" charset="0"/>
                <a:cs typeface="Arial" panose="020B0604020202020204" pitchFamily="34" charset="0"/>
              </a:rPr>
              <a:t>2</a:t>
            </a:r>
            <a:r>
              <a:rPr lang="es-ES" altLang="ja-JP" sz="2200" dirty="0">
                <a:latin typeface="Arial" panose="020B0604020202020204" pitchFamily="34" charset="0"/>
                <a:ea typeface="Tahoma" pitchFamily="34" charset="0"/>
                <a:cs typeface="Arial" panose="020B0604020202020204" pitchFamily="34" charset="0"/>
              </a:rPr>
              <a:t> pasa a considerarse </a:t>
            </a:r>
            <a:r>
              <a:rPr lang="es-ES" altLang="ja-JP" sz="2200" b="1" dirty="0">
                <a:solidFill>
                  <a:schemeClr val="accent2">
                    <a:lumMod val="75000"/>
                  </a:schemeClr>
                </a:solidFill>
                <a:latin typeface="Arial" panose="020B0604020202020204" pitchFamily="34" charset="0"/>
                <a:ea typeface="Tahoma" pitchFamily="34" charset="0"/>
                <a:cs typeface="Arial" panose="020B0604020202020204" pitchFamily="34" charset="0"/>
              </a:rPr>
              <a:t>“muy baja densidad de población”.</a:t>
            </a:r>
            <a:endParaRPr lang="es-ES" altLang="es-ES_tradnl" sz="2200" b="1" baseline="30000" dirty="0">
              <a:solidFill>
                <a:schemeClr val="accent2">
                  <a:lumMod val="75000"/>
                </a:schemeClr>
              </a:solidFill>
              <a:latin typeface="Arial" panose="020B0604020202020204" pitchFamily="34" charset="0"/>
              <a:ea typeface="Tahoma" pitchFamily="34" charset="0"/>
              <a:cs typeface="Arial" panose="020B0604020202020204" pitchFamily="34" charset="0"/>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2"/>
              <a:buNone/>
            </a:pPr>
            <a:endParaRPr lang="es-ES" altLang="es-ES_tradnl">
              <a:ea typeface="MS PGothic" charset="-128"/>
            </a:endParaRPr>
          </a:p>
          <a:p>
            <a:pPr eaLnBrk="1" hangingPunct="1">
              <a:buFont typeface="Wingdings" charset="2"/>
              <a:buNone/>
            </a:pPr>
            <a:r>
              <a:rPr lang="es-ES" altLang="es-ES_tradnl">
                <a:ea typeface="MS PGothic" charset="-128"/>
              </a:rPr>
              <a:t>å</a:t>
            </a:r>
          </a:p>
        </p:txBody>
      </p:sp>
      <p:pic>
        <p:nvPicPr>
          <p:cNvPr id="6"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73617" y="171450"/>
            <a:ext cx="6121274" cy="6515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085080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33512" y="350255"/>
            <a:ext cx="9324975" cy="549275"/>
          </a:xfrm>
        </p:spPr>
        <p:txBody>
          <a:bodyPr>
            <a:normAutofit fontScale="90000"/>
          </a:bodyPr>
          <a:lstStyle/>
          <a:p>
            <a:pPr algn="ctr">
              <a:defRPr/>
            </a:pPr>
            <a:r>
              <a:rPr lang="es-ES" sz="2400" b="1" dirty="0">
                <a:solidFill>
                  <a:srgbClr val="C00000"/>
                </a:solidFill>
                <a:latin typeface="Tahoma" pitchFamily="34" charset="0"/>
                <a:ea typeface="Tahoma" pitchFamily="34" charset="0"/>
                <a:cs typeface="Tahoma" pitchFamily="34" charset="0"/>
              </a:rPr>
              <a:t>“NUTS no Administrativas”</a:t>
            </a:r>
            <a:r>
              <a:rPr lang="es-ES" sz="2400" b="1" dirty="0">
                <a:solidFill>
                  <a:schemeClr val="accent1">
                    <a:lumMod val="75000"/>
                  </a:schemeClr>
                </a:solidFill>
                <a:latin typeface="Tahoma" pitchFamily="34" charset="0"/>
                <a:ea typeface="Tahoma" pitchFamily="34" charset="0"/>
                <a:cs typeface="Tahoma" pitchFamily="34" charset="0"/>
              </a:rPr>
              <a:t/>
            </a:r>
            <a:br>
              <a:rPr lang="es-ES" sz="2400" b="1" dirty="0">
                <a:solidFill>
                  <a:schemeClr val="accent1">
                    <a:lumMod val="75000"/>
                  </a:schemeClr>
                </a:solidFill>
                <a:latin typeface="Tahoma" pitchFamily="34" charset="0"/>
                <a:ea typeface="Tahoma" pitchFamily="34" charset="0"/>
                <a:cs typeface="Tahoma" pitchFamily="34" charset="0"/>
              </a:rPr>
            </a:br>
            <a:r>
              <a:rPr lang="es-ES" sz="2400" b="1" dirty="0">
                <a:solidFill>
                  <a:schemeClr val="accent1">
                    <a:lumMod val="75000"/>
                  </a:schemeClr>
                </a:solidFill>
                <a:latin typeface="Tahoma" pitchFamily="34" charset="0"/>
                <a:ea typeface="Tahoma" pitchFamily="34" charset="0"/>
                <a:cs typeface="Tahoma" pitchFamily="34" charset="0"/>
              </a:rPr>
              <a:t/>
            </a:r>
            <a:br>
              <a:rPr lang="es-ES" sz="2400" b="1" dirty="0">
                <a:solidFill>
                  <a:schemeClr val="accent1">
                    <a:lumMod val="75000"/>
                  </a:schemeClr>
                </a:solidFill>
                <a:latin typeface="Tahoma" pitchFamily="34" charset="0"/>
                <a:ea typeface="Tahoma" pitchFamily="34" charset="0"/>
                <a:cs typeface="Tahoma" pitchFamily="34" charset="0"/>
              </a:rPr>
            </a:br>
            <a:r>
              <a:rPr lang="es-ES" sz="2400" dirty="0">
                <a:latin typeface="Tahoma" charset="0"/>
                <a:ea typeface="ＭＳ Ｐゴシック" charset="0"/>
                <a:cs typeface="ＭＳ Ｐゴシック" charset="0"/>
              </a:rPr>
              <a:t>“</a:t>
            </a:r>
            <a:r>
              <a:rPr lang="es-ES" sz="2400" b="1" dirty="0">
                <a:latin typeface="Tahoma" charset="0"/>
                <a:ea typeface="ＭＳ Ｐゴシック" charset="0"/>
                <a:cs typeface="ＭＳ Ｐゴシック" charset="0"/>
              </a:rPr>
              <a:t>Áreas Escasamente Pobladas</a:t>
            </a:r>
            <a:r>
              <a:rPr lang="es-ES" sz="2400" dirty="0">
                <a:latin typeface="Tahoma" charset="0"/>
                <a:ea typeface="ＭＳ Ｐゴシック" charset="0"/>
                <a:cs typeface="ＭＳ Ｐゴシック" charset="0"/>
              </a:rPr>
              <a:t>”</a:t>
            </a:r>
            <a:endParaRPr lang="es-ES" sz="1800" dirty="0">
              <a:latin typeface="Tahoma" charset="0"/>
              <a:ea typeface="ＭＳ Ｐゴシック" charset="0"/>
              <a:cs typeface="ＭＳ Ｐゴシック" charset="0"/>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162" y="1471588"/>
            <a:ext cx="5198634" cy="3544793"/>
          </a:xfrm>
          <a:prstGeom prst="rect">
            <a:avLst/>
          </a:prstGeom>
        </p:spPr>
      </p:pic>
      <p:sp>
        <p:nvSpPr>
          <p:cNvPr id="3" name="CuadroTexto 2"/>
          <p:cNvSpPr txBox="1"/>
          <p:nvPr/>
        </p:nvSpPr>
        <p:spPr>
          <a:xfrm>
            <a:off x="565484" y="5139779"/>
            <a:ext cx="11297653" cy="1908215"/>
          </a:xfrm>
          <a:prstGeom prst="rect">
            <a:avLst/>
          </a:prstGeom>
          <a:noFill/>
        </p:spPr>
        <p:txBody>
          <a:bodyPr wrap="square" rtlCol="0">
            <a:spAutoFit/>
          </a:bodyPr>
          <a:lstStyle/>
          <a:p>
            <a:pPr algn="just"/>
            <a:r>
              <a:rPr lang="es-ES" sz="2000" b="1" dirty="0"/>
              <a:t>Definidas por Pilar Burillo en 2018</a:t>
            </a:r>
            <a:r>
              <a:rPr lang="es-ES" sz="2000" dirty="0"/>
              <a:t>. Rompe el tópico de que solo tres provincias (Teruel, Soria y Cuenca) son los territorios más despoblados España. Las 10 “Áreas Escasamente Pobladas” se extienden por 41 provincias. Agrupan a un total de 4.375 municipios, el 53,85% de los de España. Ocupan el </a:t>
            </a:r>
            <a:r>
              <a:rPr lang="es-ES" sz="2000" b="1" dirty="0"/>
              <a:t>53,95 % de su territorio </a:t>
            </a:r>
            <a:r>
              <a:rPr lang="es-ES" sz="2000" dirty="0"/>
              <a:t>pero sólo viven 2.520.652 personas, el </a:t>
            </a:r>
            <a:r>
              <a:rPr lang="es-ES" sz="2000" b="1" dirty="0"/>
              <a:t>5,39 % de su población</a:t>
            </a:r>
            <a:r>
              <a:rPr lang="es-ES" sz="2000" dirty="0"/>
              <a:t>. </a:t>
            </a:r>
            <a:r>
              <a:rPr lang="es-ES" sz="2000" b="1" dirty="0"/>
              <a:t>Su densidad es de 9,23 </a:t>
            </a:r>
            <a:r>
              <a:rPr lang="es-ES" sz="2000" b="1" dirty="0" err="1"/>
              <a:t>hab</a:t>
            </a:r>
            <a:r>
              <a:rPr lang="es-ES" sz="2000" b="1" dirty="0"/>
              <a:t>/km</a:t>
            </a:r>
            <a:r>
              <a:rPr lang="es-ES" sz="2000" b="1" baseline="30000" dirty="0"/>
              <a:t>2</a:t>
            </a:r>
            <a:r>
              <a:rPr lang="es-ES" sz="2000" dirty="0"/>
              <a:t>.</a:t>
            </a:r>
            <a:r>
              <a:rPr lang="es-ES" sz="2000" baseline="30000" dirty="0"/>
              <a:t> </a:t>
            </a:r>
            <a:r>
              <a:rPr lang="es-ES" sz="2000" dirty="0"/>
              <a:t>Recuérdese que en Geografía Humana menos de 10 hab/km</a:t>
            </a:r>
            <a:r>
              <a:rPr lang="es-ES" sz="2000" baseline="30000" dirty="0"/>
              <a:t>2</a:t>
            </a:r>
            <a:r>
              <a:rPr lang="es-ES" sz="2000" dirty="0"/>
              <a:t> se considera desierto demográfico.</a:t>
            </a:r>
            <a:endParaRPr lang="es-ES_tradnl" sz="2000" dirty="0"/>
          </a:p>
          <a:p>
            <a:endParaRPr lang="es-ES_tradnl" dirty="0"/>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9160" y="1471588"/>
            <a:ext cx="6083977" cy="3532385"/>
          </a:xfrm>
          <a:prstGeom prst="rect">
            <a:avLst/>
          </a:prstGeom>
        </p:spPr>
      </p:pic>
    </p:spTree>
    <p:extLst>
      <p:ext uri="{BB962C8B-B14F-4D97-AF65-F5344CB8AC3E}">
        <p14:creationId xmlns:p14="http://schemas.microsoft.com/office/powerpoint/2010/main" val="1754492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524001" y="143422"/>
            <a:ext cx="9324975" cy="549275"/>
          </a:xfrm>
        </p:spPr>
        <p:txBody>
          <a:bodyPr>
            <a:normAutofit fontScale="90000"/>
          </a:bodyPr>
          <a:lstStyle/>
          <a:p>
            <a:pPr algn="ctr" eaLnBrk="1" hangingPunct="1">
              <a:defRPr/>
            </a:pPr>
            <a:r>
              <a:rPr lang="es-ES" sz="2400" dirty="0">
                <a:latin typeface="Tahoma" charset="0"/>
                <a:ea typeface="ＭＳ Ｐゴシック" charset="0"/>
                <a:cs typeface="ＭＳ Ｐゴシック" charset="0"/>
              </a:rPr>
              <a:t>Áreas del Sur de Europa Escasamente Pobladas (</a:t>
            </a:r>
            <a:r>
              <a:rPr lang="es-ES" sz="2400" dirty="0" err="1">
                <a:latin typeface="Tahoma" charset="0"/>
                <a:ea typeface="ＭＳ Ｐゴシック" charset="0"/>
                <a:cs typeface="ＭＳ Ｐゴシック" charset="0"/>
              </a:rPr>
              <a:t>SESPAs</a:t>
            </a:r>
            <a:r>
              <a:rPr lang="es-ES" sz="2400" dirty="0">
                <a:latin typeface="Tahoma" charset="0"/>
                <a:ea typeface="ＭＳ Ｐゴシック" charset="0"/>
                <a:cs typeface="ＭＳ Ｐゴシック" charset="0"/>
              </a:rPr>
              <a:t>)</a:t>
            </a:r>
            <a:r>
              <a:rPr lang="es-ES" sz="2400" dirty="0">
                <a:solidFill>
                  <a:schemeClr val="accent6">
                    <a:lumMod val="60000"/>
                    <a:lumOff val="40000"/>
                  </a:schemeClr>
                </a:solidFill>
                <a:latin typeface="Tahoma" charset="0"/>
                <a:ea typeface="ＭＳ Ｐゴシック" charset="0"/>
                <a:cs typeface="ＭＳ Ｐゴシック" charset="0"/>
              </a:rPr>
              <a:t> </a:t>
            </a:r>
            <a:br>
              <a:rPr lang="es-ES" sz="2400" dirty="0">
                <a:solidFill>
                  <a:schemeClr val="accent6">
                    <a:lumMod val="60000"/>
                    <a:lumOff val="40000"/>
                  </a:schemeClr>
                </a:solidFill>
                <a:latin typeface="Tahoma" charset="0"/>
                <a:ea typeface="ＭＳ Ｐゴシック" charset="0"/>
                <a:cs typeface="ＭＳ Ｐゴシック" charset="0"/>
              </a:rPr>
            </a:br>
            <a:r>
              <a:rPr lang="es-ES" sz="2000" dirty="0">
                <a:latin typeface="Tahoma" charset="0"/>
                <a:ea typeface="ＭＳ Ｐゴシック" charset="0"/>
                <a:cs typeface="ＭＳ Ｐゴシック" charset="0"/>
              </a:rPr>
              <a:t>(</a:t>
            </a:r>
            <a:r>
              <a:rPr lang="es-ES" sz="2000" i="1" dirty="0" err="1">
                <a:latin typeface="Tahoma" charset="0"/>
                <a:ea typeface="ＭＳ Ｐゴシック" charset="0"/>
                <a:cs typeface="ＭＳ Ｐゴシック" charset="0"/>
              </a:rPr>
              <a:t>Sourthern</a:t>
            </a:r>
            <a:r>
              <a:rPr lang="es-ES" sz="2000" i="1" dirty="0">
                <a:latin typeface="Tahoma" charset="0"/>
                <a:ea typeface="ＭＳ Ｐゴシック" charset="0"/>
                <a:cs typeface="ＭＳ Ｐゴシック" charset="0"/>
              </a:rPr>
              <a:t> </a:t>
            </a:r>
            <a:r>
              <a:rPr lang="es-ES" sz="2000" i="1" dirty="0" err="1">
                <a:latin typeface="Tahoma" charset="0"/>
                <a:ea typeface="ＭＳ Ｐゴシック" charset="0"/>
                <a:cs typeface="ＭＳ Ｐゴシック" charset="0"/>
              </a:rPr>
              <a:t>Europe</a:t>
            </a:r>
            <a:r>
              <a:rPr lang="es-ES" sz="2000" i="1" dirty="0">
                <a:latin typeface="Tahoma" charset="0"/>
                <a:ea typeface="ＭＳ Ｐゴシック" charset="0"/>
                <a:cs typeface="ＭＳ Ｐゴシック" charset="0"/>
              </a:rPr>
              <a:t> </a:t>
            </a:r>
            <a:r>
              <a:rPr lang="es-ES" sz="2000" i="1" dirty="0" err="1">
                <a:latin typeface="Tahoma" charset="0"/>
                <a:ea typeface="ＭＳ Ｐゴシック" charset="0"/>
                <a:cs typeface="ＭＳ Ｐゴシック" charset="0"/>
              </a:rPr>
              <a:t>Sparsely</a:t>
            </a:r>
            <a:r>
              <a:rPr lang="es-ES" sz="2000" i="1" dirty="0">
                <a:latin typeface="Tahoma" charset="0"/>
                <a:ea typeface="ＭＳ Ｐゴシック" charset="0"/>
                <a:cs typeface="ＭＳ Ｐゴシック" charset="0"/>
              </a:rPr>
              <a:t> </a:t>
            </a:r>
            <a:r>
              <a:rPr lang="es-ES" sz="2000" i="1" dirty="0" err="1">
                <a:latin typeface="Tahoma" charset="0"/>
                <a:ea typeface="ＭＳ Ｐゴシック" charset="0"/>
                <a:cs typeface="ＭＳ Ｐゴシック" charset="0"/>
              </a:rPr>
              <a:t>Populated</a:t>
            </a:r>
            <a:r>
              <a:rPr lang="es-ES" sz="2000" i="1" dirty="0">
                <a:latin typeface="Tahoma" charset="0"/>
                <a:ea typeface="ＭＳ Ｐゴシック" charset="0"/>
                <a:cs typeface="ＭＳ Ｐゴシック" charset="0"/>
              </a:rPr>
              <a:t> </a:t>
            </a:r>
            <a:r>
              <a:rPr lang="es-ES" sz="2000" i="1" dirty="0" err="1">
                <a:latin typeface="Tahoma" charset="0"/>
                <a:ea typeface="ＭＳ Ｐゴシック" charset="0"/>
                <a:cs typeface="ＭＳ Ｐゴシック" charset="0"/>
              </a:rPr>
              <a:t>Areas</a:t>
            </a:r>
            <a:r>
              <a:rPr lang="es-ES" sz="2000" dirty="0">
                <a:latin typeface="Tahoma" charset="0"/>
                <a:ea typeface="ＭＳ Ｐゴシック" charset="0"/>
                <a:cs typeface="ＭＳ Ｐゴシック" charset="0"/>
              </a:rPr>
              <a:t>)</a:t>
            </a: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5906" y="1081914"/>
            <a:ext cx="8461163" cy="5743984"/>
          </a:xfrm>
          <a:prstGeom prst="rect">
            <a:avLst/>
          </a:prstGeom>
        </p:spPr>
      </p:pic>
    </p:spTree>
    <p:extLst>
      <p:ext uri="{BB962C8B-B14F-4D97-AF65-F5344CB8AC3E}">
        <p14:creationId xmlns:p14="http://schemas.microsoft.com/office/powerpoint/2010/main" val="9764326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996" y="48625"/>
            <a:ext cx="9143004" cy="6822763"/>
          </a:xfrm>
          <a:prstGeom prst="rect">
            <a:avLst/>
          </a:prstGeom>
        </p:spPr>
      </p:pic>
    </p:spTree>
    <p:extLst>
      <p:ext uri="{BB962C8B-B14F-4D97-AF65-F5344CB8AC3E}">
        <p14:creationId xmlns:p14="http://schemas.microsoft.com/office/powerpoint/2010/main" val="7743089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ila\Desktop\SESPAs\SESPAs_Mediterraneo.jpg"/>
          <p:cNvPicPr>
            <a:picLocks noChangeAspect="1" noChangeArrowheads="1"/>
          </p:cNvPicPr>
          <p:nvPr/>
        </p:nvPicPr>
        <p:blipFill>
          <a:blip r:embed="rId2" cstate="print"/>
          <a:srcRect/>
          <a:stretch>
            <a:fillRect/>
          </a:stretch>
        </p:blipFill>
        <p:spPr bwMode="auto">
          <a:xfrm>
            <a:off x="1228436" y="263841"/>
            <a:ext cx="9735127" cy="6594159"/>
          </a:xfrm>
          <a:prstGeom prst="rect">
            <a:avLst/>
          </a:prstGeom>
          <a:noFill/>
        </p:spPr>
      </p:pic>
    </p:spTree>
    <p:extLst>
      <p:ext uri="{BB962C8B-B14F-4D97-AF65-F5344CB8AC3E}">
        <p14:creationId xmlns:p14="http://schemas.microsoft.com/office/powerpoint/2010/main" val="17436702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165683" y="1414354"/>
            <a:ext cx="7233023" cy="4236032"/>
          </a:xfrm>
          <a:prstGeom prst="rect">
            <a:avLst/>
          </a:prstGeom>
        </p:spPr>
      </p:pic>
      <p:sp>
        <p:nvSpPr>
          <p:cNvPr id="4" name="CuadroTexto 3"/>
          <p:cNvSpPr txBox="1"/>
          <p:nvPr/>
        </p:nvSpPr>
        <p:spPr>
          <a:xfrm>
            <a:off x="336883" y="0"/>
            <a:ext cx="11297653" cy="2062103"/>
          </a:xfrm>
          <a:prstGeom prst="rect">
            <a:avLst/>
          </a:prstGeom>
          <a:noFill/>
        </p:spPr>
        <p:txBody>
          <a:bodyPr wrap="square" rtlCol="0">
            <a:spAutoFit/>
          </a:bodyPr>
          <a:lstStyle/>
          <a:p>
            <a:pPr algn="just"/>
            <a:r>
              <a:rPr lang="es-ES_tradnl" sz="2400" b="1" dirty="0"/>
              <a:t>El </a:t>
            </a:r>
            <a:r>
              <a:rPr lang="es-ES" sz="2400" b="1" dirty="0"/>
              <a:t>éxito de la manifestación de la “España vaciada” </a:t>
            </a:r>
            <a:r>
              <a:rPr lang="es-ES" sz="2400" dirty="0"/>
              <a:t>(31 marzo, 2019)</a:t>
            </a:r>
            <a:r>
              <a:rPr lang="es-ES" sz="2400" b="1" dirty="0"/>
              <a:t> </a:t>
            </a:r>
            <a:r>
              <a:rPr lang="es-ES" sz="2400" dirty="0"/>
              <a:t>eleva la despoblación al plano político</a:t>
            </a:r>
            <a:r>
              <a:rPr lang="es-ES" sz="2400" b="1" dirty="0"/>
              <a:t>. El Gobierno crea el ministerio de “Transición Ecológica y el Reto Demográfico”, con categoría de Vicepresidencia, Teresa Ribera </a:t>
            </a:r>
            <a:r>
              <a:rPr lang="es-ES" sz="2400" dirty="0"/>
              <a:t>(9 enero, 2020).</a:t>
            </a:r>
          </a:p>
          <a:p>
            <a:pPr algn="just"/>
            <a:r>
              <a:rPr lang="es-ES" sz="2400" dirty="0"/>
              <a:t>                      </a:t>
            </a:r>
            <a:endParaRPr lang="es-ES" sz="2800" b="1" dirty="0"/>
          </a:p>
          <a:p>
            <a:pPr algn="ctr"/>
            <a:endParaRPr lang="es-ES_tradnl" sz="2800" b="1" dirty="0"/>
          </a:p>
        </p:txBody>
      </p:sp>
      <p:sp>
        <p:nvSpPr>
          <p:cNvPr id="3" name="CuadroTexto 2"/>
          <p:cNvSpPr txBox="1"/>
          <p:nvPr/>
        </p:nvSpPr>
        <p:spPr>
          <a:xfrm>
            <a:off x="1191126" y="6039853"/>
            <a:ext cx="9408695" cy="523220"/>
          </a:xfrm>
          <a:prstGeom prst="rect">
            <a:avLst/>
          </a:prstGeom>
          <a:noFill/>
        </p:spPr>
        <p:txBody>
          <a:bodyPr wrap="square" rtlCol="0">
            <a:spAutoFit/>
          </a:bodyPr>
          <a:lstStyle/>
          <a:p>
            <a:pPr algn="ctr"/>
            <a:r>
              <a:rPr lang="es-ES" sz="2800" b="1" dirty="0">
                <a:solidFill>
                  <a:schemeClr val="accent2">
                    <a:lumMod val="50000"/>
                  </a:schemeClr>
                </a:solidFill>
              </a:rPr>
              <a:t>Pero ¿cuál es el mapa de la despoblación de España?</a:t>
            </a:r>
            <a:endParaRPr lang="es-ES_tradnl" sz="2800" dirty="0">
              <a:solidFill>
                <a:schemeClr val="accent2">
                  <a:lumMod val="50000"/>
                </a:schemeClr>
              </a:solidFill>
            </a:endParaRPr>
          </a:p>
        </p:txBody>
      </p:sp>
    </p:spTree>
    <p:extLst>
      <p:ext uri="{BB962C8B-B14F-4D97-AF65-F5344CB8AC3E}">
        <p14:creationId xmlns:p14="http://schemas.microsoft.com/office/powerpoint/2010/main" val="8741762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flipH="1">
            <a:off x="13451304" y="-1130967"/>
            <a:ext cx="228601" cy="1130968"/>
          </a:xfrm>
        </p:spPr>
        <p:txBody>
          <a:bodyPr>
            <a:normAutofit/>
          </a:bodyPr>
          <a:lstStyle/>
          <a:p>
            <a:pPr algn="just" eaLnBrk="1" hangingPunct="1">
              <a:defRPr/>
            </a:pPr>
            <a:endParaRPr lang="es-ES" altLang="es-ES_tradnl" sz="2000" dirty="0">
              <a:ea typeface="ＭＳ Ｐゴシック" charset="-128"/>
            </a:endParaRPr>
          </a:p>
        </p:txBody>
      </p:sp>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0497" y="2027339"/>
            <a:ext cx="1730073" cy="2448272"/>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207" y="144250"/>
            <a:ext cx="2360655" cy="1772108"/>
          </a:xfrm>
          <a:prstGeom prst="rect">
            <a:avLst/>
          </a:prstGeom>
        </p:spPr>
      </p:pic>
      <p:sp>
        <p:nvSpPr>
          <p:cNvPr id="3" name="CuadroTexto 2"/>
          <p:cNvSpPr txBox="1"/>
          <p:nvPr/>
        </p:nvSpPr>
        <p:spPr>
          <a:xfrm>
            <a:off x="661737" y="4593160"/>
            <a:ext cx="10983762" cy="2523768"/>
          </a:xfrm>
          <a:prstGeom prst="rect">
            <a:avLst/>
          </a:prstGeom>
          <a:noFill/>
        </p:spPr>
        <p:txBody>
          <a:bodyPr wrap="square" rtlCol="0">
            <a:spAutoFit/>
          </a:bodyPr>
          <a:lstStyle/>
          <a:p>
            <a:pPr algn="just"/>
            <a:r>
              <a:rPr lang="es-ES" sz="2000" dirty="0"/>
              <a:t>Por lo que respecta a la llamada “</a:t>
            </a:r>
            <a:r>
              <a:rPr lang="es-ES" sz="2000" b="1" dirty="0"/>
              <a:t>España Vacía</a:t>
            </a:r>
            <a:r>
              <a:rPr lang="es-ES" sz="2000" dirty="0"/>
              <a:t>, </a:t>
            </a:r>
            <a:r>
              <a:rPr lang="es-ES" sz="2000" b="1" dirty="0"/>
              <a:t>es de interés destacar lo expresado por Pilar Burillo-Cuadrado, investigadora de la Universidad de Zaragoza, que ha elaborado un mapa </a:t>
            </a:r>
            <a:r>
              <a:rPr lang="es-ES" sz="2000" dirty="0"/>
              <a:t>en el que destaca que solo el 5 % de la población española vive en el 54 % del territorio. Este territorio corresponde a 4.375 municipios, que son, igualmente, el 54 % de los 8.131 municipios que existen en nuestro país. </a:t>
            </a:r>
          </a:p>
          <a:p>
            <a:pPr algn="just"/>
            <a:r>
              <a:rPr lang="es-ES" sz="2000" b="1" dirty="0"/>
              <a:t>El cuadro y el mapa elaborados por la citada investigadora </a:t>
            </a:r>
            <a:r>
              <a:rPr lang="es-ES" sz="2000" dirty="0"/>
              <a:t>-documentos que se incorporan al informe-, </a:t>
            </a:r>
            <a:r>
              <a:rPr lang="es-ES" sz="2000" b="1" dirty="0"/>
              <a:t>recogen con meridiana claridad los datos demográficos y las zonas de lo que se viene llamando áreas españolas escasamente pobladas</a:t>
            </a:r>
            <a:r>
              <a:rPr lang="es-ES" sz="2000" dirty="0"/>
              <a:t>”.</a:t>
            </a:r>
            <a:endParaRPr lang="es-ES_tradnl" sz="2000" dirty="0"/>
          </a:p>
          <a:p>
            <a:pPr algn="just"/>
            <a:endParaRPr lang="es-ES_tradnl" dirty="0"/>
          </a:p>
        </p:txBody>
      </p:sp>
      <p:sp>
        <p:nvSpPr>
          <p:cNvPr id="6" name="CuadroTexto 5"/>
          <p:cNvSpPr txBox="1"/>
          <p:nvPr/>
        </p:nvSpPr>
        <p:spPr>
          <a:xfrm>
            <a:off x="3419833" y="46405"/>
            <a:ext cx="8157410" cy="1138773"/>
          </a:xfrm>
          <a:prstGeom prst="rect">
            <a:avLst/>
          </a:prstGeom>
          <a:noFill/>
        </p:spPr>
        <p:txBody>
          <a:bodyPr wrap="square" rtlCol="0">
            <a:spAutoFit/>
          </a:bodyPr>
          <a:lstStyle/>
          <a:p>
            <a:pPr algn="just"/>
            <a:r>
              <a:rPr lang="es-ES" altLang="es-ES_tradnl" sz="2800" b="1" dirty="0">
                <a:ea typeface="ＭＳ Ｐゴシック" charset="-128"/>
              </a:rPr>
              <a:t>El Defensor del Pueblo</a:t>
            </a:r>
            <a:r>
              <a:rPr lang="es-ES" altLang="es-ES_tradnl" sz="2000" b="1" dirty="0">
                <a:ea typeface="ＭＳ Ｐゴシック" charset="-128"/>
              </a:rPr>
              <a:t>, entrega a la Presidente del Congreso su informe sobre la ”Situación Demográfica de España” </a:t>
            </a:r>
            <a:r>
              <a:rPr lang="es-ES" altLang="es-ES_tradnl" sz="2000" dirty="0">
                <a:ea typeface="ＭＳ Ｐゴシック" charset="-128"/>
              </a:rPr>
              <a:t>(13 de junio de 2019) </a:t>
            </a:r>
            <a:r>
              <a:rPr lang="es-ES" altLang="es-ES_tradnl" sz="2000" b="1" dirty="0">
                <a:ea typeface="ＭＳ Ｐゴシック" charset="-128"/>
              </a:rPr>
              <a:t>: </a:t>
            </a:r>
          </a:p>
          <a:p>
            <a:pPr algn="just"/>
            <a:r>
              <a:rPr lang="es-ES" altLang="es-ES_tradnl" sz="2000" b="1" dirty="0">
                <a:ea typeface="ＭＳ Ｐゴシック" charset="-128"/>
              </a:rPr>
              <a:t>                  “Urge aplicar medidas políticas contra la despoblación”</a:t>
            </a:r>
            <a:endParaRPr lang="es-ES_tradnl" sz="2000" dirty="0"/>
          </a:p>
        </p:txBody>
      </p:sp>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2905" y="1393941"/>
            <a:ext cx="4215403" cy="3097039"/>
          </a:xfrm>
          <a:prstGeom prst="rect">
            <a:avLst/>
          </a:prstGeom>
        </p:spPr>
      </p:pic>
      <p:pic>
        <p:nvPicPr>
          <p:cNvPr id="9" name="Imagen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6276" y="1277591"/>
            <a:ext cx="3589223" cy="3154710"/>
          </a:xfrm>
          <a:prstGeom prst="rect">
            <a:avLst/>
          </a:prstGeom>
        </p:spPr>
      </p:pic>
    </p:spTree>
    <p:extLst>
      <p:ext uri="{BB962C8B-B14F-4D97-AF65-F5344CB8AC3E}">
        <p14:creationId xmlns:p14="http://schemas.microsoft.com/office/powerpoint/2010/main" val="9804568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127126" y="-603250"/>
            <a:ext cx="10082213" cy="1079500"/>
          </a:xfrm>
        </p:spPr>
        <p:txBody>
          <a:bodyPr/>
          <a:lstStyle/>
          <a:p>
            <a:pPr eaLnBrk="1" hangingPunct="1"/>
            <a:r>
              <a:rPr lang="es-ES" altLang="es-ES_tradnl" sz="3200" dirty="0">
                <a:ea typeface="ＭＳ Ｐゴシック" charset="-128"/>
              </a:rPr>
              <a:t/>
            </a:r>
            <a:br>
              <a:rPr lang="es-ES" altLang="es-ES_tradnl" sz="3200" dirty="0">
                <a:ea typeface="ＭＳ Ｐゴシック" charset="-128"/>
              </a:rPr>
            </a:br>
            <a:endParaRPr lang="es-ES" altLang="es-ES_tradnl" sz="2400" dirty="0">
              <a:ea typeface="ＭＳ Ｐゴシック" charset="-128"/>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2"/>
              <a:buNone/>
            </a:pPr>
            <a:endParaRPr lang="es-ES" altLang="es-ES_tradnl" dirty="0">
              <a:ea typeface="ＭＳ Ｐゴシック" charset="-128"/>
            </a:endParaRPr>
          </a:p>
        </p:txBody>
      </p:sp>
      <p:sp>
        <p:nvSpPr>
          <p:cNvPr id="2" name="CuadroTexto 1">
            <a:extLst>
              <a:ext uri="{FF2B5EF4-FFF2-40B4-BE49-F238E27FC236}">
                <a16:creationId xmlns:a16="http://schemas.microsoft.com/office/drawing/2014/main" xmlns="" id="{2B763D92-5E29-564D-8A38-4CA7BF4A085F}"/>
              </a:ext>
            </a:extLst>
          </p:cNvPr>
          <p:cNvSpPr txBox="1"/>
          <p:nvPr/>
        </p:nvSpPr>
        <p:spPr>
          <a:xfrm>
            <a:off x="1954306" y="2374261"/>
            <a:ext cx="8283388" cy="1200329"/>
          </a:xfrm>
          <a:prstGeom prst="rect">
            <a:avLst/>
          </a:prstGeom>
          <a:noFill/>
        </p:spPr>
        <p:txBody>
          <a:bodyPr wrap="square" rtlCol="0">
            <a:spAutoFit/>
          </a:bodyPr>
          <a:lstStyle/>
          <a:p>
            <a:pPr algn="ctr"/>
            <a:r>
              <a:rPr lang="es-ES" sz="3600" b="1" dirty="0" smtClean="0">
                <a:solidFill>
                  <a:schemeClr val="accent2">
                    <a:lumMod val="75000"/>
                  </a:schemeClr>
                </a:solidFill>
              </a:rPr>
              <a:t>Serranía Celtibérica, </a:t>
            </a:r>
          </a:p>
          <a:p>
            <a:pPr algn="ctr"/>
            <a:r>
              <a:rPr lang="es-ES" sz="3600" b="1" dirty="0" smtClean="0">
                <a:solidFill>
                  <a:schemeClr val="accent2">
                    <a:lumMod val="75000"/>
                  </a:schemeClr>
                </a:solidFill>
              </a:rPr>
              <a:t>Historia de un proyecto</a:t>
            </a:r>
            <a:endParaRPr lang="es-ES" sz="3600" b="1" dirty="0">
              <a:solidFill>
                <a:schemeClr val="accent2">
                  <a:lumMod val="75000"/>
                </a:schemeClr>
              </a:solidFill>
            </a:endParaRPr>
          </a:p>
        </p:txBody>
      </p:sp>
    </p:spTree>
    <p:extLst>
      <p:ext uri="{BB962C8B-B14F-4D97-AF65-F5344CB8AC3E}">
        <p14:creationId xmlns:p14="http://schemas.microsoft.com/office/powerpoint/2010/main" val="15217009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9" name="Rectangle 1027"/>
          <p:cNvSpPr>
            <a:spLocks noChangeArrowheads="1"/>
          </p:cNvSpPr>
          <p:nvPr/>
        </p:nvSpPr>
        <p:spPr bwMode="auto">
          <a:xfrm>
            <a:off x="1379984" y="1"/>
            <a:ext cx="10012364"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s-ES" altLang="es-ES_tradnl" sz="2000" b="1" dirty="0" smtClean="0">
                <a:solidFill>
                  <a:schemeClr val="accent2">
                    <a:lumMod val="50000"/>
                  </a:schemeClr>
                </a:solidFill>
                <a:latin typeface="Arial" panose="020B0604020202020204" pitchFamily="34" charset="0"/>
                <a:cs typeface="Arial" panose="020B0604020202020204" pitchFamily="34" charset="0"/>
              </a:rPr>
              <a:t>El “Proyecto </a:t>
            </a:r>
            <a:r>
              <a:rPr lang="es-ES" altLang="es-ES_tradnl" sz="2000" b="1" dirty="0">
                <a:solidFill>
                  <a:schemeClr val="accent2">
                    <a:lumMod val="50000"/>
                  </a:schemeClr>
                </a:solidFill>
                <a:latin typeface="Arial" panose="020B0604020202020204" pitchFamily="34" charset="0"/>
                <a:cs typeface="Arial" panose="020B0604020202020204" pitchFamily="34" charset="0"/>
              </a:rPr>
              <a:t>Serranía Celtibérica” </a:t>
            </a:r>
            <a:r>
              <a:rPr lang="es-ES" altLang="es-ES_tradnl" sz="2000" b="1" dirty="0" smtClean="0">
                <a:solidFill>
                  <a:schemeClr val="accent2">
                    <a:lumMod val="50000"/>
                  </a:schemeClr>
                </a:solidFill>
                <a:latin typeface="Arial" panose="020B0604020202020204" pitchFamily="34" charset="0"/>
                <a:cs typeface="Arial" panose="020B0604020202020204" pitchFamily="34" charset="0"/>
              </a:rPr>
              <a:t>está ya definido en 2011 </a:t>
            </a:r>
            <a:r>
              <a:rPr lang="es-ES" altLang="es-ES_tradnl" sz="2000" b="1" dirty="0">
                <a:solidFill>
                  <a:schemeClr val="accent2">
                    <a:lumMod val="50000"/>
                  </a:schemeClr>
                </a:solidFill>
                <a:effectLst>
                  <a:outerShdw blurRad="38100" dist="38100" dir="2700000" algn="tl">
                    <a:srgbClr val="000000"/>
                  </a:outerShdw>
                </a:effectLst>
                <a:latin typeface="Arial" panose="020B0604020202020204" pitchFamily="34" charset="0"/>
                <a:cs typeface="Arial" panose="020B0604020202020204" pitchFamily="34" charset="0"/>
              </a:rPr>
              <a:t>: "</a:t>
            </a:r>
            <a:r>
              <a:rPr lang="es-ES" altLang="es-ES_tradnl" sz="2000" b="1" dirty="0">
                <a:solidFill>
                  <a:schemeClr val="accent2">
                    <a:lumMod val="50000"/>
                  </a:schemeClr>
                </a:solidFill>
                <a:latin typeface="Arial" panose="020B0604020202020204" pitchFamily="34" charset="0"/>
                <a:cs typeface="Arial" panose="020B0604020202020204" pitchFamily="34" charset="0"/>
              </a:rPr>
              <a:t>XVII Jornadas Técnicas del Observatorio de las Ocupaciones del Servicio Público del Empleo Estatal: El empleo nos compromete a todos” </a:t>
            </a:r>
            <a:r>
              <a:rPr lang="es-ES" altLang="es-ES_tradnl" sz="2000" dirty="0">
                <a:solidFill>
                  <a:schemeClr val="accent2">
                    <a:lumMod val="50000"/>
                  </a:schemeClr>
                </a:solidFill>
                <a:latin typeface="Arial" panose="020B0604020202020204" pitchFamily="34" charset="0"/>
                <a:cs typeface="Arial" panose="020B0604020202020204" pitchFamily="34" charset="0"/>
              </a:rPr>
              <a:t>( Toledo, 10 de noviembre de 2011)</a:t>
            </a:r>
          </a:p>
          <a:p>
            <a:pPr algn="ctr">
              <a:defRPr/>
            </a:pPr>
            <a:endParaRPr lang="es-ES" altLang="es-ES_tradnl" sz="2000" b="1" dirty="0">
              <a:solidFill>
                <a:schemeClr val="accent6">
                  <a:lumMod val="60000"/>
                  <a:lumOff val="40000"/>
                </a:schemeClr>
              </a:solidFill>
              <a:latin typeface="Arial" panose="020B0604020202020204" pitchFamily="34" charset="0"/>
              <a:cs typeface="Arial" panose="020B0604020202020204" pitchFamily="34" charset="0"/>
            </a:endParaRPr>
          </a:p>
          <a:p>
            <a:pPr algn="ctr" eaLnBrk="1" hangingPunct="1">
              <a:defRPr/>
            </a:pPr>
            <a:endParaRPr lang="es-ES" altLang="es-ES_tradnl" sz="2400" b="1" dirty="0">
              <a:solidFill>
                <a:schemeClr val="tx2"/>
              </a:solidFill>
              <a:effectLst>
                <a:outerShdw blurRad="38100" dist="38100" dir="2700000" algn="tl">
                  <a:srgbClr val="000000"/>
                </a:outerShdw>
              </a:effectLst>
              <a:latin typeface="Tahoma" charset="0"/>
            </a:endParaRPr>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374" y="1152438"/>
            <a:ext cx="7505252" cy="5624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1031">
            <a:extLst>
              <a:ext uri="{FF2B5EF4-FFF2-40B4-BE49-F238E27FC236}">
                <a16:creationId xmlns:a16="http://schemas.microsoft.com/office/drawing/2014/main" xmlns="" id="{24E37AFA-8EE0-2A43-8CF7-9111E6B5D6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196752"/>
            <a:ext cx="35052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65615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127126" y="-603250"/>
            <a:ext cx="10082213" cy="1079500"/>
          </a:xfrm>
        </p:spPr>
        <p:txBody>
          <a:bodyPr/>
          <a:lstStyle/>
          <a:p>
            <a:pPr eaLnBrk="1" hangingPunct="1"/>
            <a:r>
              <a:rPr lang="es-ES" altLang="es-ES_tradnl" sz="3200" dirty="0">
                <a:ea typeface="ＭＳ Ｐゴシック" charset="-128"/>
              </a:rPr>
              <a:t/>
            </a:r>
            <a:br>
              <a:rPr lang="es-ES" altLang="es-ES_tradnl" sz="3200" dirty="0">
                <a:ea typeface="ＭＳ Ｐゴシック" charset="-128"/>
              </a:rPr>
            </a:br>
            <a:endParaRPr lang="es-ES" altLang="es-ES_tradnl" sz="2400" dirty="0">
              <a:ea typeface="ＭＳ Ｐゴシック" charset="-128"/>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2"/>
              <a:buNone/>
            </a:pPr>
            <a:endParaRPr lang="es-ES" altLang="es-ES_tradnl" dirty="0">
              <a:ea typeface="ＭＳ Ｐゴシック" charset="-128"/>
            </a:endParaRPr>
          </a:p>
        </p:txBody>
      </p:sp>
      <p:pic>
        <p:nvPicPr>
          <p:cNvPr id="77827"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5834" y="5464350"/>
            <a:ext cx="6887408" cy="1194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8" name="Imagen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6656" y="3804266"/>
            <a:ext cx="6937173" cy="138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9" name="Imagen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00031" y="813630"/>
            <a:ext cx="4333363" cy="279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n 1">
            <a:extLst>
              <a:ext uri="{FF2B5EF4-FFF2-40B4-BE49-F238E27FC236}">
                <a16:creationId xmlns:a16="http://schemas.microsoft.com/office/drawing/2014/main" xmlns="" id="{841C77D1-8153-4A4C-A023-901EB25A80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43942" y="908050"/>
            <a:ext cx="4478338"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a:extLst>
              <a:ext uri="{FF2B5EF4-FFF2-40B4-BE49-F238E27FC236}">
                <a16:creationId xmlns:a16="http://schemas.microsoft.com/office/drawing/2014/main" xmlns="" id="{2B763D92-5E29-564D-8A38-4CA7BF4A085F}"/>
              </a:ext>
            </a:extLst>
          </p:cNvPr>
          <p:cNvSpPr txBox="1"/>
          <p:nvPr/>
        </p:nvSpPr>
        <p:spPr>
          <a:xfrm>
            <a:off x="1954306" y="139061"/>
            <a:ext cx="8283388" cy="523220"/>
          </a:xfrm>
          <a:prstGeom prst="rect">
            <a:avLst/>
          </a:prstGeom>
          <a:noFill/>
        </p:spPr>
        <p:txBody>
          <a:bodyPr wrap="square" rtlCol="0">
            <a:spAutoFit/>
          </a:bodyPr>
          <a:lstStyle/>
          <a:p>
            <a:pPr algn="ctr"/>
            <a:r>
              <a:rPr lang="es-ES" sz="2800" b="1" dirty="0">
                <a:solidFill>
                  <a:schemeClr val="accent2">
                    <a:lumMod val="75000"/>
                  </a:schemeClr>
                </a:solidFill>
              </a:rPr>
              <a:t>Apoyos Institucionales a Serranía Celtibérica</a:t>
            </a:r>
          </a:p>
        </p:txBody>
      </p:sp>
    </p:spTree>
    <p:extLst>
      <p:ext uri="{BB962C8B-B14F-4D97-AF65-F5344CB8AC3E}">
        <p14:creationId xmlns:p14="http://schemas.microsoft.com/office/powerpoint/2010/main" val="8368020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127126" y="-603250"/>
            <a:ext cx="10082213" cy="1079500"/>
          </a:xfrm>
        </p:spPr>
        <p:txBody>
          <a:bodyPr/>
          <a:lstStyle/>
          <a:p>
            <a:pPr eaLnBrk="1" hangingPunct="1">
              <a:defRPr/>
            </a:pPr>
            <a:r>
              <a:rPr lang="es-ES" sz="3200" dirty="0">
                <a:latin typeface="Tahoma" charset="0"/>
                <a:ea typeface="MS PGothic" charset="0"/>
              </a:rPr>
              <a:t/>
            </a:r>
            <a:br>
              <a:rPr lang="es-ES" sz="3200" dirty="0">
                <a:latin typeface="Tahoma" charset="0"/>
                <a:ea typeface="MS PGothic" charset="0"/>
              </a:rPr>
            </a:br>
            <a:endParaRPr lang="es-ES" sz="2000" dirty="0">
              <a:latin typeface="Tahoma" charset="0"/>
              <a:ea typeface="MS PGothic" charset="0"/>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0"/>
              <a:buNone/>
              <a:defRPr/>
            </a:pPr>
            <a:endParaRPr lang="es-ES" dirty="0">
              <a:latin typeface="Tahoma" charset="0"/>
              <a:ea typeface="MS PGothic" charset="0"/>
            </a:endParaRPr>
          </a:p>
        </p:txBody>
      </p:sp>
      <p:pic>
        <p:nvPicPr>
          <p:cNvPr id="2" name="Imagen 1"/>
          <p:cNvPicPr>
            <a:picLocks noChangeAspect="1"/>
          </p:cNvPicPr>
          <p:nvPr/>
        </p:nvPicPr>
        <p:blipFill>
          <a:blip r:embed="rId3"/>
          <a:stretch>
            <a:fillRect/>
          </a:stretch>
        </p:blipFill>
        <p:spPr>
          <a:xfrm>
            <a:off x="2543251" y="793290"/>
            <a:ext cx="7596520" cy="1025276"/>
          </a:xfrm>
          <a:prstGeom prst="rect">
            <a:avLst/>
          </a:prstGeom>
        </p:spPr>
      </p:pic>
      <p:pic>
        <p:nvPicPr>
          <p:cNvPr id="3" name="Imagen 2"/>
          <p:cNvPicPr>
            <a:picLocks noChangeAspect="1"/>
          </p:cNvPicPr>
          <p:nvPr/>
        </p:nvPicPr>
        <p:blipFill>
          <a:blip r:embed="rId4"/>
          <a:stretch>
            <a:fillRect/>
          </a:stretch>
        </p:blipFill>
        <p:spPr>
          <a:xfrm>
            <a:off x="2266544" y="1852270"/>
            <a:ext cx="8149935" cy="4904274"/>
          </a:xfrm>
          <a:prstGeom prst="rect">
            <a:avLst/>
          </a:prstGeom>
        </p:spPr>
      </p:pic>
      <p:sp>
        <p:nvSpPr>
          <p:cNvPr id="4" name="CuadroTexto 3"/>
          <p:cNvSpPr txBox="1"/>
          <p:nvPr/>
        </p:nvSpPr>
        <p:spPr>
          <a:xfrm>
            <a:off x="359923" y="113255"/>
            <a:ext cx="10739337" cy="646331"/>
          </a:xfrm>
          <a:prstGeom prst="rect">
            <a:avLst/>
          </a:prstGeom>
          <a:noFill/>
        </p:spPr>
        <p:txBody>
          <a:bodyPr wrap="square" rtlCol="0">
            <a:spAutoFit/>
          </a:bodyPr>
          <a:lstStyle/>
          <a:p>
            <a:r>
              <a:rPr lang="es-ES_tradnl" b="1" dirty="0"/>
              <a:t>Las Cortes Generales y las de </a:t>
            </a:r>
            <a:r>
              <a:rPr lang="es-ES_tradnl" b="1" dirty="0" err="1"/>
              <a:t>Arag</a:t>
            </a:r>
            <a:r>
              <a:rPr lang="es-ES" b="1" dirty="0" err="1"/>
              <a:t>ón</a:t>
            </a:r>
            <a:r>
              <a:rPr lang="es-ES" b="1" dirty="0"/>
              <a:t> en el 2015, las de la Generalitat Valenciana en el 2017, y La Rioja en el 2020 apoyaron a la Serranía Celtibérica con Proposiciones no de Ley que no se han ejecutado</a:t>
            </a:r>
          </a:p>
        </p:txBody>
      </p:sp>
    </p:spTree>
    <p:extLst>
      <p:ext uri="{BB962C8B-B14F-4D97-AF65-F5344CB8AC3E}">
        <p14:creationId xmlns:p14="http://schemas.microsoft.com/office/powerpoint/2010/main" val="1192703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524000" y="-355889"/>
            <a:ext cx="2771800" cy="576064"/>
          </a:xfrm>
        </p:spPr>
        <p:txBody>
          <a:bodyPr>
            <a:normAutofit fontScale="90000"/>
          </a:bodyPr>
          <a:lstStyle/>
          <a:p>
            <a:pPr eaLnBrk="1" hangingPunct="1"/>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endParaRPr lang="es-ES" altLang="es-ES_tradnl" sz="1300" baseline="30000" dirty="0">
              <a:latin typeface="Tahoma" pitchFamily="34" charset="0"/>
              <a:ea typeface="Tahoma" pitchFamily="34" charset="0"/>
              <a:cs typeface="Tahoma" pitchFamily="34" charset="0"/>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2"/>
              <a:buNone/>
            </a:pPr>
            <a:endParaRPr lang="es-ES" altLang="es-ES_tradnl">
              <a:ea typeface="MS PGothic" charset="-128"/>
            </a:endParaRPr>
          </a:p>
          <a:p>
            <a:pPr eaLnBrk="1" hangingPunct="1">
              <a:buFont typeface="Wingdings" charset="2"/>
              <a:buNone/>
            </a:pPr>
            <a:r>
              <a:rPr lang="es-ES" altLang="es-ES_tradnl">
                <a:ea typeface="MS PGothic" charset="-128"/>
              </a:rPr>
              <a:t>å</a:t>
            </a:r>
          </a:p>
        </p:txBody>
      </p:sp>
      <p:pic>
        <p:nvPicPr>
          <p:cNvPr id="2" name="Imagen 1" descr="SP LAUS 2_ESPON 2012 copia-32 copia.ps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8196" y="65298"/>
            <a:ext cx="6724084" cy="6849237"/>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4028974"/>
            <a:ext cx="1818939" cy="248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a:extLst>
              <a:ext uri="{FF2B5EF4-FFF2-40B4-BE49-F238E27FC236}">
                <a16:creationId xmlns:a16="http://schemas.microsoft.com/office/drawing/2014/main" xmlns="" id="{ED27D20B-BE36-C944-A728-5D4837788593}"/>
              </a:ext>
            </a:extLst>
          </p:cNvPr>
          <p:cNvSpPr txBox="1"/>
          <p:nvPr/>
        </p:nvSpPr>
        <p:spPr>
          <a:xfrm>
            <a:off x="981307" y="344243"/>
            <a:ext cx="3752058" cy="3539430"/>
          </a:xfrm>
          <a:prstGeom prst="rect">
            <a:avLst/>
          </a:prstGeom>
          <a:noFill/>
        </p:spPr>
        <p:txBody>
          <a:bodyPr wrap="square" rtlCol="0">
            <a:spAutoFit/>
          </a:bodyPr>
          <a:lstStyle/>
          <a:p>
            <a:pPr algn="just"/>
            <a:r>
              <a:rPr lang="es-ES" sz="2000" b="1" dirty="0">
                <a:latin typeface="Arial" panose="020B0604020202020204" pitchFamily="34" charset="0"/>
                <a:cs typeface="Arial" panose="020B0604020202020204" pitchFamily="34" charset="0"/>
              </a:rPr>
              <a:t>ESPON</a:t>
            </a:r>
            <a:r>
              <a:rPr lang="es-ES" sz="2000" dirty="0">
                <a:latin typeface="Arial" panose="020B0604020202020204" pitchFamily="34" charset="0"/>
                <a:cs typeface="Arial" panose="020B0604020202020204" pitchFamily="34" charset="0"/>
              </a:rPr>
              <a:t> plantea en el </a:t>
            </a:r>
            <a:r>
              <a:rPr lang="es-ES" sz="2000" b="1" dirty="0">
                <a:solidFill>
                  <a:schemeClr val="accent2">
                    <a:lumMod val="75000"/>
                  </a:schemeClr>
                </a:solidFill>
                <a:latin typeface="Arial" panose="020B0604020202020204" pitchFamily="34" charset="0"/>
                <a:cs typeface="Arial" panose="020B0604020202020204" pitchFamily="34" charset="0"/>
              </a:rPr>
              <a:t>2012</a:t>
            </a:r>
            <a:r>
              <a:rPr lang="es-ES" sz="2000" dirty="0">
                <a:latin typeface="Arial" panose="020B0604020202020204" pitchFamily="34" charset="0"/>
                <a:cs typeface="Arial" panose="020B0604020202020204" pitchFamily="34" charset="0"/>
              </a:rPr>
              <a:t> que las NUTS 3 no reflejan la realidad de la despoblación en Europa</a:t>
            </a:r>
          </a:p>
          <a:p>
            <a:pPr algn="just"/>
            <a:endParaRPr lang="es-ES" sz="2000" dirty="0">
              <a:latin typeface="Arial" panose="020B0604020202020204" pitchFamily="34" charset="0"/>
              <a:cs typeface="Arial" panose="020B0604020202020204" pitchFamily="34" charset="0"/>
            </a:endParaRPr>
          </a:p>
          <a:p>
            <a:pPr algn="just"/>
            <a:r>
              <a:rPr lang="es-ES" sz="2000" dirty="0">
                <a:latin typeface="Arial" panose="020B0604020202020204" pitchFamily="34" charset="0"/>
                <a:cs typeface="Arial" panose="020B0604020202020204" pitchFamily="34" charset="0"/>
              </a:rPr>
              <a:t>Propone </a:t>
            </a:r>
            <a:r>
              <a:rPr lang="es-ES" sz="2000" b="1" dirty="0">
                <a:solidFill>
                  <a:schemeClr val="accent2">
                    <a:lumMod val="75000"/>
                  </a:schemeClr>
                </a:solidFill>
                <a:latin typeface="Arial" panose="020B0604020202020204" pitchFamily="34" charset="0"/>
                <a:cs typeface="Arial" panose="020B0604020202020204" pitchFamily="34" charset="0"/>
              </a:rPr>
              <a:t>definir las zonas escasamente pobladas por agrupación de LAUS 2 o municipios, </a:t>
            </a:r>
            <a:r>
              <a:rPr lang="es-ES" sz="2000" dirty="0">
                <a:latin typeface="Arial" panose="020B0604020202020204" pitchFamily="34" charset="0"/>
                <a:cs typeface="Arial" panose="020B0604020202020204" pitchFamily="34" charset="0"/>
              </a:rPr>
              <a:t>según su</a:t>
            </a:r>
            <a:r>
              <a:rPr lang="es-ES" sz="2000" dirty="0">
                <a:solidFill>
                  <a:schemeClr val="accent2">
                    <a:lumMod val="75000"/>
                  </a:schemeClr>
                </a:solidFill>
                <a:latin typeface="Arial" panose="020B0604020202020204" pitchFamily="34" charset="0"/>
                <a:cs typeface="Arial" panose="020B0604020202020204" pitchFamily="34" charset="0"/>
              </a:rPr>
              <a:t> </a:t>
            </a:r>
            <a:r>
              <a:rPr lang="es-ES" sz="2000" dirty="0">
                <a:latin typeface="Arial" panose="020B0604020202020204" pitchFamily="34" charset="0"/>
                <a:cs typeface="Arial" panose="020B0604020202020204" pitchFamily="34" charset="0"/>
              </a:rPr>
              <a:t>accesibilidad a las poblaciones de más de 50.000 km</a:t>
            </a:r>
            <a:r>
              <a:rPr lang="es-ES" sz="2000" baseline="30000" dirty="0">
                <a:latin typeface="Arial" panose="020B0604020202020204" pitchFamily="34" charset="0"/>
                <a:cs typeface="Arial" panose="020B0604020202020204" pitchFamily="34" charset="0"/>
              </a:rPr>
              <a:t>2</a:t>
            </a:r>
            <a:endParaRPr lang="es-E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96684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703389" y="0"/>
            <a:ext cx="8569325" cy="6021388"/>
          </a:xfrm>
        </p:spPr>
        <p:txBody>
          <a:bodyPr/>
          <a:lstStyle/>
          <a:p>
            <a:pPr>
              <a:defRPr/>
            </a:pP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r>
              <a:rPr lang="es-ES" altLang="es-ES_tradnl" sz="2000" i="1">
                <a:ea typeface="MS PGothic" charset="-128"/>
              </a:rPr>
              <a:t/>
            </a:r>
            <a:br>
              <a:rPr lang="es-ES" altLang="es-ES_tradnl" sz="2000" i="1">
                <a:ea typeface="MS PGothic" charset="-128"/>
              </a:rPr>
            </a:br>
            <a:endParaRPr lang="es-ES" altLang="es-ES_tradnl" sz="2800">
              <a:ea typeface="MS PGothic" charset="-128"/>
            </a:endParaRPr>
          </a:p>
        </p:txBody>
      </p:sp>
      <p:sp>
        <p:nvSpPr>
          <p:cNvPr id="387075" name="Rectangle 3"/>
          <p:cNvSpPr>
            <a:spLocks noGrp="1" noChangeArrowheads="1"/>
          </p:cNvSpPr>
          <p:nvPr>
            <p:ph type="body" idx="1"/>
          </p:nvPr>
        </p:nvSpPr>
        <p:spPr>
          <a:xfrm>
            <a:off x="1919288" y="116633"/>
            <a:ext cx="8520112" cy="6407993"/>
          </a:xfrm>
        </p:spPr>
        <p:txBody>
          <a:bodyPr>
            <a:normAutofit lnSpcReduction="10000"/>
          </a:bodyPr>
          <a:lstStyle/>
          <a:p>
            <a:pPr algn="just" eaLnBrk="1" hangingPunct="1">
              <a:buFont typeface="Wingdings" charset="2"/>
              <a:buNone/>
              <a:defRPr/>
            </a:pPr>
            <a:r>
              <a:rPr lang="es-ES" sz="2400" i="1" dirty="0">
                <a:solidFill>
                  <a:schemeClr val="accent2">
                    <a:lumMod val="50000"/>
                  </a:schemeClr>
                </a:solidFill>
                <a:latin typeface="Arial" panose="020B0604020202020204" pitchFamily="34" charset="0"/>
                <a:cs typeface="Arial" panose="020B0604020202020204" pitchFamily="34" charset="0"/>
              </a:rPr>
              <a:t>Aprobación por la Comisión de Política Territorial e Interior de la Proposición no de Ley núm. 5/15, sobre la inversión territorial integral del Proyecto Serranía Celtibérica contra la despoblación (4 de marzo de 2017</a:t>
            </a:r>
            <a:r>
              <a:rPr lang="es-ES_tradnl" sz="2400" dirty="0">
                <a:solidFill>
                  <a:schemeClr val="accent2">
                    <a:lumMod val="50000"/>
                  </a:schemeClr>
                </a:solidFill>
                <a:latin typeface="Arial" panose="020B0604020202020204" pitchFamily="34" charset="0"/>
                <a:cs typeface="Arial" panose="020B0604020202020204" pitchFamily="34" charset="0"/>
              </a:rPr>
              <a:t> </a:t>
            </a:r>
          </a:p>
          <a:p>
            <a:pPr eaLnBrk="1" hangingPunct="1">
              <a:buFont typeface="Wingdings" charset="2"/>
              <a:buNone/>
              <a:defRPr/>
            </a:pPr>
            <a:endParaRPr lang="es-ES_tradnl" altLang="es-ES_tradnl" sz="2400" i="1" dirty="0">
              <a:solidFill>
                <a:schemeClr val="accent2">
                  <a:lumMod val="50000"/>
                </a:schemeClr>
              </a:solidFill>
              <a:latin typeface="Arial" panose="020B0604020202020204" pitchFamily="34" charset="0"/>
              <a:ea typeface="MS PGothic" charset="-128"/>
              <a:cs typeface="Arial" panose="020B0604020202020204" pitchFamily="34" charset="0"/>
            </a:endParaRPr>
          </a:p>
          <a:p>
            <a:pPr algn="just"/>
            <a:r>
              <a:rPr lang="es-ES" altLang="es-ES_tradnl" sz="2400" dirty="0">
                <a:solidFill>
                  <a:srgbClr val="FFBE7D"/>
                </a:solidFill>
                <a:ea typeface="ＭＳ Ｐゴシック" charset="-128"/>
              </a:rPr>
              <a:t>	</a:t>
            </a:r>
            <a:r>
              <a:rPr lang="es-ES" sz="1800" dirty="0">
                <a:latin typeface="Arial" panose="020B0604020202020204" pitchFamily="34" charset="0"/>
                <a:cs typeface="Arial" panose="020B0604020202020204" pitchFamily="34" charset="0"/>
              </a:rPr>
              <a:t>“Las Cortes de Aragón manifiestan el apoyo al proyecto “Serranía Celtibérica” e instan al Gobierno de Aragón a dirigirse al Gobierno del Estado para que:</a:t>
            </a:r>
            <a:endParaRPr lang="es-ES_tradnl" sz="1800" dirty="0">
              <a:latin typeface="Arial" panose="020B0604020202020204" pitchFamily="34" charset="0"/>
              <a:cs typeface="Arial" panose="020B0604020202020204" pitchFamily="34" charset="0"/>
            </a:endParaRPr>
          </a:p>
          <a:p>
            <a:pPr algn="just"/>
            <a:r>
              <a:rPr lang="es-ES" sz="1800" dirty="0">
                <a:latin typeface="Arial" panose="020B0604020202020204" pitchFamily="34" charset="0"/>
                <a:cs typeface="Arial" panose="020B0604020202020204" pitchFamily="34" charset="0"/>
              </a:rPr>
              <a:t>1.- Reconozca la identidad interregional de la Serranía Celtibérica, en el marco de la Europa de las Regiones, como Región Escasamente Poblada, Región Montañosa y Zona Rural Remota, y proceda a la creación del marco jurídico interregional en colaboración con las Comunidades Autónomas del territorio que abarca el proyecto Serranía Celtibérica para desarrollar políticas contra la despoblación.</a:t>
            </a:r>
            <a:endParaRPr lang="es-ES_tradnl" sz="1800" dirty="0">
              <a:latin typeface="Arial" panose="020B0604020202020204" pitchFamily="34" charset="0"/>
              <a:cs typeface="Arial" panose="020B0604020202020204" pitchFamily="34" charset="0"/>
            </a:endParaRPr>
          </a:p>
          <a:p>
            <a:pPr algn="just"/>
            <a:r>
              <a:rPr lang="es-ES" sz="1800" dirty="0">
                <a:latin typeface="Arial" panose="020B0604020202020204" pitchFamily="34" charset="0"/>
                <a:cs typeface="Arial" panose="020B0604020202020204" pitchFamily="34" charset="0"/>
              </a:rPr>
              <a:t>2.- Aplique el artículo 174 del Tratado de Lisboa.</a:t>
            </a:r>
            <a:endParaRPr lang="es-ES_tradnl" sz="1800" dirty="0">
              <a:latin typeface="Arial" panose="020B0604020202020204" pitchFamily="34" charset="0"/>
              <a:cs typeface="Arial" panose="020B0604020202020204" pitchFamily="34" charset="0"/>
            </a:endParaRPr>
          </a:p>
          <a:p>
            <a:pPr algn="just"/>
            <a:r>
              <a:rPr lang="es-ES" sz="1800" dirty="0">
                <a:latin typeface="Arial" panose="020B0604020202020204" pitchFamily="34" charset="0"/>
                <a:cs typeface="Arial" panose="020B0604020202020204" pitchFamily="34" charset="0"/>
              </a:rPr>
              <a:t>3.- Considere a la Serranía Celtibérica como la quinta Inversión Territorial Integrada.</a:t>
            </a:r>
            <a:endParaRPr lang="es-ES_tradnl" sz="1800" dirty="0">
              <a:latin typeface="Arial" panose="020B0604020202020204" pitchFamily="34" charset="0"/>
              <a:cs typeface="Arial" panose="020B0604020202020204" pitchFamily="34" charset="0"/>
            </a:endParaRPr>
          </a:p>
          <a:p>
            <a:pPr algn="just"/>
            <a:r>
              <a:rPr lang="es-ES" sz="1800" dirty="0">
                <a:latin typeface="Arial" panose="020B0604020202020204" pitchFamily="34" charset="0"/>
                <a:cs typeface="Arial" panose="020B0604020202020204" pitchFamily="34" charset="0"/>
              </a:rPr>
              <a:t>4.- Reconozcan el trabajo realizado por el Instituto Celtiberia de Investigación y Desarrollo Rural, y firmar un convenio de colaboración para continuar desarrollando la transferencia de </a:t>
            </a:r>
            <a:r>
              <a:rPr lang="es-ES" sz="1800" dirty="0" err="1">
                <a:latin typeface="Arial" panose="020B0604020202020204" pitchFamily="34" charset="0"/>
                <a:cs typeface="Arial" panose="020B0604020202020204" pitchFamily="34" charset="0"/>
              </a:rPr>
              <a:t>I+D+i</a:t>
            </a:r>
            <a:r>
              <a:rPr lang="es-ES" sz="1800" dirty="0">
                <a:latin typeface="Arial" panose="020B0604020202020204" pitchFamily="34" charset="0"/>
                <a:cs typeface="Arial" panose="020B0604020202020204" pitchFamily="34" charset="0"/>
              </a:rPr>
              <a:t> al Proyecto Serranía Celtibérica, en la mayor brevedad posible, incluyendo dotación económica”.</a:t>
            </a:r>
            <a:r>
              <a:rPr lang="es-ES_tradnl" sz="1800" dirty="0">
                <a:latin typeface="Arial" panose="020B0604020202020204" pitchFamily="34" charset="0"/>
                <a:cs typeface="Arial" panose="020B0604020202020204" pitchFamily="34" charset="0"/>
              </a:rPr>
              <a:t> </a:t>
            </a:r>
            <a:endParaRPr lang="es-ES_tradnl" altLang="es-ES_tradnl" sz="1800" i="1" dirty="0">
              <a:latin typeface="Arial" panose="020B0604020202020204" pitchFamily="34" charset="0"/>
              <a:ea typeface="MS PGothic" charset="-128"/>
              <a:cs typeface="Arial" panose="020B0604020202020204" pitchFamily="34" charset="0"/>
            </a:endParaRPr>
          </a:p>
          <a:p>
            <a:pPr eaLnBrk="1" hangingPunct="1">
              <a:buFont typeface="Wingdings" charset="2"/>
              <a:buNone/>
              <a:defRPr/>
            </a:pPr>
            <a:r>
              <a:rPr lang="es-ES_tradnl" altLang="es-ES_tradnl" sz="2400" dirty="0">
                <a:latin typeface="Arial" panose="020B0604020202020204" pitchFamily="34" charset="0"/>
                <a:ea typeface="MS PGothic" charset="-128"/>
                <a:cs typeface="Arial" panose="020B0604020202020204" pitchFamily="34" charset="0"/>
              </a:rPr>
              <a:t> </a:t>
            </a:r>
            <a:endParaRPr lang="es-ES" altLang="es-ES_tradnl" sz="2400" dirty="0">
              <a:latin typeface="Arial" panose="020B0604020202020204" pitchFamily="34" charset="0"/>
              <a:ea typeface="MS PGothic" charset="-128"/>
              <a:cs typeface="Arial" panose="020B0604020202020204" pitchFamily="34" charset="0"/>
            </a:endParaRPr>
          </a:p>
          <a:p>
            <a:pPr eaLnBrk="1" hangingPunct="1">
              <a:buFont typeface="Wingdings" charset="2"/>
              <a:buNone/>
              <a:defRPr/>
            </a:pPr>
            <a:endParaRPr lang="es-ES" altLang="es-ES_tradnl" dirty="0">
              <a:ea typeface="MS PGothic" charset="-128"/>
            </a:endParaRPr>
          </a:p>
          <a:p>
            <a:pPr eaLnBrk="1" hangingPunct="1">
              <a:buFont typeface="Wingdings" charset="2"/>
              <a:buNone/>
              <a:defRPr/>
            </a:pPr>
            <a:endParaRPr lang="es-ES" altLang="es-ES_tradnl" dirty="0">
              <a:ea typeface="MS PGothic" charset="-128"/>
            </a:endParaRPr>
          </a:p>
          <a:p>
            <a:pPr eaLnBrk="1" hangingPunct="1">
              <a:buFont typeface="Wingdings" charset="2"/>
              <a:buNone/>
              <a:defRPr/>
            </a:pPr>
            <a:endParaRPr lang="es-ES" altLang="es-ES_tradnl" dirty="0">
              <a:ea typeface="MS PGothic" charset="-128"/>
            </a:endParaRPr>
          </a:p>
        </p:txBody>
      </p:sp>
    </p:spTree>
    <p:extLst>
      <p:ext uri="{BB962C8B-B14F-4D97-AF65-F5344CB8AC3E}">
        <p14:creationId xmlns:p14="http://schemas.microsoft.com/office/powerpoint/2010/main" val="18642691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524001" y="1"/>
            <a:ext cx="9324975" cy="549275"/>
          </a:xfrm>
        </p:spPr>
        <p:txBody>
          <a:bodyPr/>
          <a:lstStyle/>
          <a:p>
            <a:pPr eaLnBrk="1" hangingPunct="1">
              <a:defRPr/>
            </a:pPr>
            <a:endParaRPr lang="es-ES" sz="3200" dirty="0">
              <a:ea typeface="ＭＳ Ｐゴシック" charset="0"/>
              <a:cs typeface="ＭＳ Ｐゴシック" charset="0"/>
            </a:endParaRPr>
          </a:p>
        </p:txBody>
      </p:sp>
      <p:pic>
        <p:nvPicPr>
          <p:cNvPr id="53250"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05125" y="0"/>
            <a:ext cx="6286500"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55304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609601" y="454510"/>
            <a:ext cx="10680699" cy="754530"/>
          </a:xfrm>
        </p:spPr>
        <p:txBody>
          <a:bodyPr>
            <a:noAutofit/>
          </a:bodyPr>
          <a:lstStyle/>
          <a:p>
            <a:pPr algn="ctr" eaLnBrk="1" hangingPunct="1">
              <a:defRPr/>
            </a:pPr>
            <a:r>
              <a:rPr lang="es-ES" sz="2800" b="1" dirty="0" smtClean="0">
                <a:solidFill>
                  <a:schemeClr val="accent2">
                    <a:lumMod val="75000"/>
                  </a:schemeClr>
                </a:solidFill>
                <a:latin typeface="+mn-lt"/>
                <a:ea typeface="ＭＳ Ｐゴシック" charset="0"/>
                <a:cs typeface="ＭＳ Ｐゴシック" charset="0"/>
              </a:rPr>
              <a:t>La Eurodiputada </a:t>
            </a:r>
            <a:r>
              <a:rPr lang="es-ES" sz="2800" b="1" dirty="0">
                <a:solidFill>
                  <a:schemeClr val="accent2">
                    <a:lumMod val="75000"/>
                  </a:schemeClr>
                </a:solidFill>
                <a:latin typeface="+mn-lt"/>
                <a:ea typeface="ＭＳ Ｐゴシック" charset="0"/>
                <a:cs typeface="ＭＳ Ｐゴシック" charset="0"/>
              </a:rPr>
              <a:t>I</a:t>
            </a:r>
            <a:r>
              <a:rPr lang="es-ES" sz="2800" b="1" dirty="0" smtClean="0">
                <a:solidFill>
                  <a:schemeClr val="accent2">
                    <a:lumMod val="75000"/>
                  </a:schemeClr>
                </a:solidFill>
                <a:latin typeface="+mn-lt"/>
                <a:ea typeface="ＭＳ Ｐゴシック" charset="0"/>
                <a:cs typeface="ＭＳ Ｐゴシック" charset="0"/>
              </a:rPr>
              <a:t>nmaculada Rodríguez-Piñero Fernández (PSOE) solicita respuesta escrita al Parlamento Europeo </a:t>
            </a:r>
            <a:r>
              <a:rPr lang="es-ES" sz="2000" b="1" dirty="0" smtClean="0">
                <a:solidFill>
                  <a:schemeClr val="accent2">
                    <a:lumMod val="75000"/>
                  </a:schemeClr>
                </a:solidFill>
                <a:latin typeface="+mn-lt"/>
                <a:ea typeface="ＭＳ Ｐゴシック" charset="0"/>
                <a:cs typeface="ＭＳ Ｐゴシック" charset="0"/>
              </a:rPr>
              <a:t>(30 de marzo de 2017)</a:t>
            </a:r>
            <a:endParaRPr lang="es-ES" sz="2000" b="1" dirty="0">
              <a:solidFill>
                <a:schemeClr val="accent2">
                  <a:lumMod val="75000"/>
                </a:schemeClr>
              </a:solidFill>
              <a:latin typeface="+mn-lt"/>
              <a:ea typeface="ＭＳ Ｐゴシック" charset="0"/>
              <a:cs typeface="ＭＳ Ｐゴシック" charset="0"/>
            </a:endParaRPr>
          </a:p>
        </p:txBody>
      </p:sp>
      <p:pic>
        <p:nvPicPr>
          <p:cNvPr id="2051" name="Picture 3" descr="https://www.europarl.europa.eu/doceo/data/img/answer.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www.europarl.europa.eu/doceo/data/img/arrow_title_doc.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6200" cy="1333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9"/>
          <p:cNvSpPr>
            <a:spLocks noChangeArrowheads="1"/>
          </p:cNvSpPr>
          <p:nvPr/>
        </p:nvSpPr>
        <p:spPr bwMode="auto">
          <a:xfrm>
            <a:off x="0" y="22591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pic>
        <p:nvPicPr>
          <p:cNvPr id="2056" name="Picture 8" descr="https://www.europarl.europa.eu/doceo/data/img/arrow_title_doc.gif"/>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0" y="225910"/>
            <a:ext cx="76200" cy="1397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s://www.europarl.europa.eu/doceo/data/img/answer.gif">
            <a:hlinkClick r:id="rId2"/>
          </p:cNvPr>
          <p:cNvPicPr>
            <a:picLocks noChangeAspect="1" noChangeArrowheads="1"/>
          </p:cNvPicPr>
          <p:nvPr/>
        </p:nvPicPr>
        <p:blipFill>
          <a:blip r:embed="rId3" r:link="rId6">
            <a:extLst>
              <a:ext uri="{28A0092B-C50C-407E-A947-70E740481C1C}">
                <a14:useLocalDpi xmlns:a14="http://schemas.microsoft.com/office/drawing/2010/main" val="0"/>
              </a:ext>
            </a:extLst>
          </a:blip>
          <a:srcRect/>
          <a:stretch>
            <a:fillRect/>
          </a:stretch>
        </p:blipFill>
        <p:spPr bwMode="auto">
          <a:xfrm>
            <a:off x="0" y="225910"/>
            <a:ext cx="152400" cy="152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0"/>
          <p:cNvSpPr>
            <a:spLocks noChangeArrowheads="1"/>
          </p:cNvSpPr>
          <p:nvPr/>
        </p:nvSpPr>
        <p:spPr bwMode="auto">
          <a:xfrm>
            <a:off x="0" y="68311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pic>
        <p:nvPicPr>
          <p:cNvPr id="2061" name="Picture 13" descr="https://www.europarl.europa.eu/doceo/data/img/arrow_title_doc.gif"/>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95350" y="1803400"/>
            <a:ext cx="76200" cy="139700"/>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p:cNvPicPr>
            <a:picLocks noChangeAspect="1"/>
          </p:cNvPicPr>
          <p:nvPr/>
        </p:nvPicPr>
        <p:blipFill>
          <a:blip r:embed="rId7"/>
          <a:stretch>
            <a:fillRect/>
          </a:stretch>
        </p:blipFill>
        <p:spPr>
          <a:xfrm>
            <a:off x="3467101" y="1761939"/>
            <a:ext cx="4638158" cy="2790213"/>
          </a:xfrm>
          <a:prstGeom prst="rect">
            <a:avLst/>
          </a:prstGeom>
        </p:spPr>
      </p:pic>
      <p:sp>
        <p:nvSpPr>
          <p:cNvPr id="2" name="CuadroTexto 1"/>
          <p:cNvSpPr txBox="1"/>
          <p:nvPr/>
        </p:nvSpPr>
        <p:spPr>
          <a:xfrm>
            <a:off x="1092200" y="5118100"/>
            <a:ext cx="9398000" cy="830997"/>
          </a:xfrm>
          <a:prstGeom prst="rect">
            <a:avLst/>
          </a:prstGeom>
          <a:noFill/>
        </p:spPr>
        <p:txBody>
          <a:bodyPr wrap="square" rtlCol="0">
            <a:spAutoFit/>
          </a:bodyPr>
          <a:lstStyle/>
          <a:p>
            <a:r>
              <a:rPr lang="es-ES_tradnl" sz="2400" dirty="0" smtClean="0"/>
              <a:t>Asunto: </a:t>
            </a:r>
            <a:r>
              <a:rPr lang="es-ES_tradnl" sz="2400" b="1" dirty="0" err="1" smtClean="0"/>
              <a:t>Inversi</a:t>
            </a:r>
            <a:r>
              <a:rPr lang="es-ES" sz="2400" b="1" dirty="0" err="1" smtClean="0"/>
              <a:t>ón</a:t>
            </a:r>
            <a:r>
              <a:rPr lang="es-ES" sz="2400" b="1" dirty="0" smtClean="0"/>
              <a:t> Territorial Integral para luchar contra la despoblación en la Serranía Celtibérica</a:t>
            </a:r>
            <a:endParaRPr lang="es-ES_tradnl" sz="2400" b="1" dirty="0"/>
          </a:p>
        </p:txBody>
      </p:sp>
    </p:spTree>
    <p:extLst>
      <p:ext uri="{BB962C8B-B14F-4D97-AF65-F5344CB8AC3E}">
        <p14:creationId xmlns:p14="http://schemas.microsoft.com/office/powerpoint/2010/main" val="9964825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5116749" y="0"/>
            <a:ext cx="5875102" cy="1143000"/>
          </a:xfrm>
        </p:spPr>
        <p:txBody>
          <a:bodyPr/>
          <a:lstStyle/>
          <a:p>
            <a:pPr eaLnBrk="1" hangingPunct="1">
              <a:defRPr/>
            </a:pPr>
            <a:endParaRPr lang="es-ES" sz="3600" dirty="0">
              <a:ea typeface="ＭＳ Ｐゴシック" charset="0"/>
              <a:cs typeface="ＭＳ Ｐゴシック" charset="0"/>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0"/>
              <a:buNone/>
              <a:defRPr/>
            </a:pPr>
            <a:endParaRPr lang="es-ES">
              <a:ea typeface="ＭＳ Ｐゴシック" charset="0"/>
              <a:cs typeface="ＭＳ Ｐゴシック" charset="0"/>
            </a:endParaRPr>
          </a:p>
          <a:p>
            <a:pPr eaLnBrk="1" hangingPunct="1">
              <a:buFont typeface="Wingdings" charset="0"/>
              <a:buNone/>
              <a:defRPr/>
            </a:pPr>
            <a:endParaRPr lang="es-ES">
              <a:ea typeface="ＭＳ Ｐゴシック" charset="0"/>
              <a:cs typeface="ＭＳ Ｐゴシック" charset="0"/>
            </a:endParaRPr>
          </a:p>
        </p:txBody>
      </p:sp>
      <p:sp>
        <p:nvSpPr>
          <p:cNvPr id="2" name="CuadroTexto 1"/>
          <p:cNvSpPr txBox="1"/>
          <p:nvPr/>
        </p:nvSpPr>
        <p:spPr>
          <a:xfrm>
            <a:off x="196358" y="920750"/>
            <a:ext cx="11595592" cy="4924425"/>
          </a:xfrm>
          <a:prstGeom prst="rect">
            <a:avLst/>
          </a:prstGeom>
          <a:noFill/>
        </p:spPr>
        <p:txBody>
          <a:bodyPr wrap="square" rtlCol="0">
            <a:spAutoFit/>
          </a:bodyPr>
          <a:lstStyle/>
          <a:p>
            <a:pPr algn="just"/>
            <a:r>
              <a:rPr lang="es-ES_tradnl" sz="2800" b="1" dirty="0" smtClean="0">
                <a:solidFill>
                  <a:schemeClr val="accent2">
                    <a:lumMod val="75000"/>
                  </a:schemeClr>
                </a:solidFill>
              </a:rPr>
              <a:t>Las Inversiones Territoriales Integradas quedan definidas en el Reglamento 1303/2013 de la </a:t>
            </a:r>
            <a:r>
              <a:rPr lang="es-ES_tradnl" sz="2800" b="1" dirty="0" err="1" smtClean="0">
                <a:solidFill>
                  <a:schemeClr val="accent2">
                    <a:lumMod val="75000"/>
                  </a:schemeClr>
                </a:solidFill>
              </a:rPr>
              <a:t>Uni</a:t>
            </a:r>
            <a:r>
              <a:rPr lang="es-ES" sz="2800" b="1" dirty="0" err="1" smtClean="0">
                <a:solidFill>
                  <a:schemeClr val="accent2">
                    <a:lumMod val="75000"/>
                  </a:schemeClr>
                </a:solidFill>
              </a:rPr>
              <a:t>ón</a:t>
            </a:r>
            <a:r>
              <a:rPr lang="es-ES" sz="2800" b="1" dirty="0" smtClean="0">
                <a:solidFill>
                  <a:schemeClr val="accent2">
                    <a:lumMod val="75000"/>
                  </a:schemeClr>
                </a:solidFill>
              </a:rPr>
              <a:t> Europea</a:t>
            </a:r>
            <a:r>
              <a:rPr lang="es-ES" sz="2800" dirty="0" smtClean="0">
                <a:solidFill>
                  <a:schemeClr val="accent2">
                    <a:lumMod val="75000"/>
                  </a:schemeClr>
                </a:solidFill>
              </a:rPr>
              <a:t>, para el periodo 2014 – 2027.</a:t>
            </a:r>
          </a:p>
          <a:p>
            <a:pPr algn="just"/>
            <a:endParaRPr lang="es-ES" dirty="0"/>
          </a:p>
          <a:p>
            <a:pPr algn="just"/>
            <a:r>
              <a:rPr lang="es-ES" sz="2000" dirty="0" smtClean="0"/>
              <a:t>“Como un nuevo instrumento de gestión por el que los Estados miembros reúnen los fondos de varios ejes prioritarios (FEDER, FSE, Fondo de Cohesión, FEADER y FEMP) para implementar de forma transversal intervenciones multidimensionales e intersectoriales, con el fin de conseguir un impacto territorial más firme de las políticas de la UE, lo que puede suponer ir más allá de los límites administrativos tradicionales”.</a:t>
            </a:r>
          </a:p>
          <a:p>
            <a:pPr algn="just"/>
            <a:endParaRPr lang="es-ES" sz="2000" dirty="0"/>
          </a:p>
          <a:p>
            <a:pPr algn="just"/>
            <a:r>
              <a:rPr lang="es-ES" sz="2000" dirty="0" smtClean="0">
                <a:solidFill>
                  <a:schemeClr val="accent2">
                    <a:lumMod val="75000"/>
                  </a:schemeClr>
                </a:solidFill>
              </a:rPr>
              <a:t>España ha elegido 4 </a:t>
            </a:r>
            <a:r>
              <a:rPr lang="es-ES" sz="2000" dirty="0" err="1" smtClean="0">
                <a:solidFill>
                  <a:schemeClr val="accent2">
                    <a:lumMod val="75000"/>
                  </a:schemeClr>
                </a:solidFill>
              </a:rPr>
              <a:t>ITIs</a:t>
            </a:r>
            <a:r>
              <a:rPr lang="es-ES" sz="2000" dirty="0" smtClean="0">
                <a:solidFill>
                  <a:schemeClr val="accent2">
                    <a:lumMod val="75000"/>
                  </a:schemeClr>
                </a:solidFill>
              </a:rPr>
              <a:t> </a:t>
            </a:r>
            <a:r>
              <a:rPr lang="es-ES" sz="2000" dirty="0" smtClean="0"/>
              <a:t>(Provincia de Cádiz con 1.300 millones de euros, 400 de Andalucía + 900 de España).</a:t>
            </a:r>
          </a:p>
          <a:p>
            <a:pPr algn="just"/>
            <a:endParaRPr lang="es-ES" sz="2000" dirty="0"/>
          </a:p>
          <a:p>
            <a:pPr algn="just"/>
            <a:r>
              <a:rPr lang="es-ES" sz="2000" dirty="0" smtClean="0"/>
              <a:t>“No obstante, queda abierta la posibilidad de que, en función del avance de los trabajos de programación y de implementación de los Fondos EIE, puedan desarrollarse alguna ITI más, a nivel </a:t>
            </a:r>
            <a:r>
              <a:rPr lang="es-ES" sz="2000" dirty="0" err="1" smtClean="0"/>
              <a:t>pluri</a:t>
            </a:r>
            <a:r>
              <a:rPr lang="es-ES" sz="2000" dirty="0" smtClean="0"/>
              <a:t> regional o regional, en aquellos casos en los que se detecte la necesidad de plantear enfoques integrados y exista un hecho diferencial en el territorio que lo justifique”.</a:t>
            </a:r>
          </a:p>
          <a:p>
            <a:pPr algn="just"/>
            <a:r>
              <a:rPr lang="es-ES" sz="2000" dirty="0" smtClean="0">
                <a:solidFill>
                  <a:schemeClr val="accent2">
                    <a:lumMod val="75000"/>
                  </a:schemeClr>
                </a:solidFill>
              </a:rPr>
              <a:t>Condiciones que cumple Serranía Celtibérica</a:t>
            </a:r>
            <a:endParaRPr lang="es-ES_tradnl" sz="2000" dirty="0">
              <a:solidFill>
                <a:schemeClr val="accent2">
                  <a:lumMod val="75000"/>
                </a:schemeClr>
              </a:solidFill>
            </a:endParaRPr>
          </a:p>
        </p:txBody>
      </p:sp>
    </p:spTree>
    <p:extLst>
      <p:ext uri="{BB962C8B-B14F-4D97-AF65-F5344CB8AC3E}">
        <p14:creationId xmlns:p14="http://schemas.microsoft.com/office/powerpoint/2010/main" val="2690719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127126" y="-180115"/>
            <a:ext cx="9864725" cy="1219200"/>
          </a:xfrm>
        </p:spPr>
        <p:txBody>
          <a:bodyPr>
            <a:normAutofit/>
          </a:bodyPr>
          <a:lstStyle/>
          <a:p>
            <a:pPr algn="ctr" eaLnBrk="1" hangingPunct="1"/>
            <a:r>
              <a:rPr lang="es-ES" altLang="es-ES_tradnl" sz="2400" b="1" dirty="0">
                <a:solidFill>
                  <a:schemeClr val="accent2">
                    <a:lumMod val="50000"/>
                  </a:schemeClr>
                </a:solidFill>
                <a:latin typeface="Arial" panose="020B0604020202020204" pitchFamily="34" charset="0"/>
                <a:ea typeface="MS PGothic" charset="-128"/>
                <a:cs typeface="Arial" panose="020B0604020202020204" pitchFamily="34" charset="0"/>
              </a:rPr>
              <a:t>Propuestas de una ITI para Serranía Celtibérica, incumplidas</a:t>
            </a: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0"/>
              <a:buNone/>
              <a:defRPr/>
            </a:pPr>
            <a:endParaRPr lang="es-ES">
              <a:ea typeface="ＭＳ Ｐゴシック" charset="0"/>
              <a:cs typeface="ＭＳ Ｐゴシック" charset="0"/>
            </a:endParaRPr>
          </a:p>
          <a:p>
            <a:pPr eaLnBrk="1" hangingPunct="1">
              <a:buFont typeface="Wingdings" charset="0"/>
              <a:buNone/>
              <a:defRPr/>
            </a:pPr>
            <a:endParaRPr lang="es-ES">
              <a:ea typeface="ＭＳ Ｐゴシック" charset="0"/>
              <a:cs typeface="ＭＳ Ｐゴシック" charset="0"/>
            </a:endParaRPr>
          </a:p>
        </p:txBody>
      </p:sp>
      <p:pic>
        <p:nvPicPr>
          <p:cNvPr id="130051"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2797" y="843722"/>
            <a:ext cx="5128629" cy="570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31298" y="1295400"/>
            <a:ext cx="5955902" cy="448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9207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a:xfrm>
            <a:off x="1161827" y="-457200"/>
            <a:ext cx="9796631" cy="1764254"/>
          </a:xfrm>
        </p:spPr>
        <p:txBody>
          <a:bodyPr>
            <a:normAutofit fontScale="90000"/>
          </a:bodyPr>
          <a:lstStyle/>
          <a:p>
            <a:pPr algn="ct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sz="4800" dirty="0">
                <a:latin typeface="Tahoma" charset="0"/>
                <a:ea typeface="ＭＳ Ｐゴシック" charset="0"/>
                <a:cs typeface="ＭＳ Ｐゴシック" charset="0"/>
              </a:rPr>
              <a:t> </a:t>
            </a: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¿Cómo definimos lo que está pasando en la Serranía Celtibérica?</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3600" b="1" dirty="0">
                <a:solidFill>
                  <a:schemeClr val="accent2">
                    <a:lumMod val="50000"/>
                  </a:schemeClr>
                </a:solidFill>
                <a:latin typeface="Arial" panose="020B0604020202020204" pitchFamily="34" charset="0"/>
                <a:cs typeface="Arial" panose="020B0604020202020204" pitchFamily="34" charset="0"/>
              </a:rPr>
              <a:t>No estamos ante un problema estructural</a:t>
            </a:r>
            <a:r>
              <a:rPr lang="es-ES" sz="3100" b="1" dirty="0">
                <a:solidFill>
                  <a:schemeClr val="accent2">
                    <a:lumMod val="50000"/>
                  </a:schemeClr>
                </a:solidFill>
                <a:latin typeface="Arial" panose="020B0604020202020204" pitchFamily="34" charset="0"/>
                <a:cs typeface="Arial" panose="020B0604020202020204" pitchFamily="34" charset="0"/>
              </a:rPr>
              <a:t/>
            </a:r>
            <a:br>
              <a:rPr lang="es-ES" sz="3100" b="1" dirty="0">
                <a:solidFill>
                  <a:schemeClr val="accent2">
                    <a:lumMod val="50000"/>
                  </a:schemeClr>
                </a:solidFill>
                <a:latin typeface="Arial" panose="020B0604020202020204" pitchFamily="34" charset="0"/>
                <a:cs typeface="Arial" panose="020B0604020202020204" pitchFamily="34" charset="0"/>
              </a:rPr>
            </a:br>
            <a:r>
              <a:rPr lang="es-ES" sz="3100" b="1" dirty="0">
                <a:solidFill>
                  <a:schemeClr val="accent2">
                    <a:lumMod val="50000"/>
                  </a:schemeClr>
                </a:solidFill>
                <a:latin typeface="Arial" panose="020B0604020202020204" pitchFamily="34" charset="0"/>
                <a:cs typeface="Arial" panose="020B0604020202020204" pitchFamily="34" charset="0"/>
              </a:rPr>
              <a:t/>
            </a:r>
            <a:br>
              <a:rPr lang="es-ES" sz="3100" b="1" dirty="0">
                <a:solidFill>
                  <a:schemeClr val="accent2">
                    <a:lumMod val="50000"/>
                  </a:schemeClr>
                </a:solidFill>
                <a:latin typeface="Arial" panose="020B0604020202020204" pitchFamily="34" charset="0"/>
                <a:cs typeface="Arial" panose="020B0604020202020204" pitchFamily="34" charset="0"/>
              </a:rPr>
            </a:br>
            <a:r>
              <a:rPr lang="es-ES" sz="3100" b="1" dirty="0">
                <a:solidFill>
                  <a:schemeClr val="accent2">
                    <a:lumMod val="50000"/>
                  </a:schemeClr>
                </a:solidFill>
                <a:latin typeface="Arial" panose="020B0604020202020204" pitchFamily="34" charset="0"/>
                <a:cs typeface="Arial" panose="020B0604020202020204" pitchFamily="34" charset="0"/>
              </a:rPr>
              <a:t>Más montañosa es Suiza</a:t>
            </a:r>
            <a:br>
              <a:rPr lang="es-ES" sz="3100" b="1" dirty="0">
                <a:solidFill>
                  <a:schemeClr val="accent2">
                    <a:lumMod val="50000"/>
                  </a:schemeClr>
                </a:solidFill>
                <a:latin typeface="Arial" panose="020B0604020202020204" pitchFamily="34" charset="0"/>
                <a:cs typeface="Arial" panose="020B0604020202020204" pitchFamily="34" charset="0"/>
              </a:rPr>
            </a:br>
            <a:r>
              <a:rPr lang="es-ES" sz="3100" b="1" dirty="0">
                <a:solidFill>
                  <a:schemeClr val="accent2">
                    <a:lumMod val="50000"/>
                  </a:schemeClr>
                </a:solidFill>
                <a:latin typeface="Arial" panose="020B0604020202020204" pitchFamily="34" charset="0"/>
                <a:cs typeface="Arial" panose="020B0604020202020204" pitchFamily="34" charset="0"/>
              </a:rPr>
              <a:t>Más frío hace en Moscú o en Nueva York</a:t>
            </a:r>
            <a:br>
              <a:rPr lang="es-ES" sz="3100" b="1" dirty="0">
                <a:solidFill>
                  <a:schemeClr val="accent2">
                    <a:lumMod val="50000"/>
                  </a:schemeClr>
                </a:solidFill>
                <a:latin typeface="Arial" panose="020B0604020202020204" pitchFamily="34" charset="0"/>
                <a:cs typeface="Arial" panose="020B0604020202020204" pitchFamily="34" charset="0"/>
              </a:rPr>
            </a:br>
            <a:r>
              <a:rPr lang="es-ES" sz="3100" b="1" dirty="0">
                <a:solidFill>
                  <a:schemeClr val="accent2">
                    <a:lumMod val="75000"/>
                  </a:schemeClr>
                </a:solidFill>
                <a:latin typeface="Arial" panose="020B0604020202020204" pitchFamily="34" charset="0"/>
                <a:ea typeface="ＭＳ Ｐゴシック" charset="0"/>
                <a:cs typeface="Arial" panose="020B0604020202020204" pitchFamily="34" charset="0"/>
              </a:rPr>
              <a:t> </a:t>
            </a:r>
            <a:br>
              <a:rPr lang="es-ES" sz="31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dirty="0">
                <a:latin typeface="Tahoma" charset="0"/>
                <a:ea typeface="ＭＳ Ｐゴシック" charset="0"/>
                <a:cs typeface="ＭＳ Ｐゴシック" charset="0"/>
              </a:rPr>
              <a:t/>
            </a:r>
            <a:br>
              <a:rPr lang="es-ES" sz="4800"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endParaRPr lang="es-ES" dirty="0">
              <a:latin typeface="Tahoma" charset="0"/>
              <a:ea typeface="ＭＳ Ｐゴシック" charset="0"/>
              <a:cs typeface="ＭＳ Ｐゴシック" charset="0"/>
            </a:endParaRPr>
          </a:p>
        </p:txBody>
      </p:sp>
    </p:spTree>
    <p:extLst>
      <p:ext uri="{BB962C8B-B14F-4D97-AF65-F5344CB8AC3E}">
        <p14:creationId xmlns:p14="http://schemas.microsoft.com/office/powerpoint/2010/main" val="6013577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a:xfrm>
            <a:off x="1992313" y="1294683"/>
            <a:ext cx="8424862" cy="719137"/>
          </a:xfrm>
        </p:spPr>
        <p:txBody>
          <a:bodyPr>
            <a:normAutofit fontScale="90000"/>
          </a:bodyPr>
          <a:lstStyle/>
          <a:p>
            <a:pPr algn="just" eaLnBrk="1" hangingPunct="1">
              <a:defRPr/>
            </a:pP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a:latin typeface="Tahoma" charset="0"/>
                <a:ea typeface="ＭＳ Ｐゴシック" charset="0"/>
                <a:cs typeface="ＭＳ Ｐゴシック" charset="0"/>
              </a:rPr>
              <a:t>  </a:t>
            </a: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sz="2400" dirty="0">
                <a:latin typeface="Tahoma" charset="0"/>
                <a:ea typeface="ＭＳ Ｐゴシック" charset="0"/>
                <a:cs typeface="ＭＳ Ｐゴシック" charset="0"/>
              </a:rPr>
              <a:t> </a:t>
            </a:r>
            <a:br>
              <a:rPr lang="es-ES" sz="24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sz="3600" dirty="0">
                <a:latin typeface="Tahoma" charset="0"/>
                <a:ea typeface="ＭＳ Ｐゴシック" charset="0"/>
                <a:cs typeface="ＭＳ Ｐゴシック" charset="0"/>
              </a:rPr>
              <a:t/>
            </a:r>
            <a:br>
              <a:rPr lang="es-ES" sz="3600"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endParaRPr lang="es-ES" dirty="0">
              <a:latin typeface="Tahoma" charset="0"/>
              <a:ea typeface="ＭＳ Ｐゴシック" charset="0"/>
              <a:cs typeface="ＭＳ Ｐゴシック" charset="0"/>
            </a:endParaRPr>
          </a:p>
        </p:txBody>
      </p:sp>
      <p:pic>
        <p:nvPicPr>
          <p:cNvPr id="72706"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63751" y="765175"/>
            <a:ext cx="7993063" cy="5938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uadroTexto 1"/>
          <p:cNvSpPr txBox="1"/>
          <p:nvPr/>
        </p:nvSpPr>
        <p:spPr>
          <a:xfrm>
            <a:off x="165370" y="165370"/>
            <a:ext cx="12026630" cy="400110"/>
          </a:xfrm>
          <a:prstGeom prst="rect">
            <a:avLst/>
          </a:prstGeom>
          <a:noFill/>
        </p:spPr>
        <p:txBody>
          <a:bodyPr wrap="square" rtlCol="0">
            <a:spAutoFit/>
          </a:bodyPr>
          <a:lstStyle/>
          <a:p>
            <a:pPr algn="ctr"/>
            <a:r>
              <a:rPr lang="es-ES" sz="2000" b="1" dirty="0">
                <a:solidFill>
                  <a:schemeClr val="accent2">
                    <a:lumMod val="75000"/>
                  </a:schemeClr>
                </a:solidFill>
                <a:latin typeface="Arial" panose="020B0604020202020204" pitchFamily="34" charset="0"/>
                <a:ea typeface="ＭＳ Ｐゴシック" charset="0"/>
                <a:cs typeface="Arial" panose="020B0604020202020204" pitchFamily="34" charset="0"/>
              </a:rPr>
              <a:t>Los habitantes de Serranía Celtibérica está sufriendo un acto continuado  de “</a:t>
            </a:r>
            <a:r>
              <a:rPr lang="es-ES" sz="2000" b="1" dirty="0" err="1">
                <a:solidFill>
                  <a:schemeClr val="accent2">
                    <a:lumMod val="75000"/>
                  </a:schemeClr>
                </a:solidFill>
                <a:latin typeface="Arial" panose="020B0604020202020204" pitchFamily="34" charset="0"/>
                <a:ea typeface="ＭＳ Ｐゴシック" charset="0"/>
                <a:cs typeface="Arial" panose="020B0604020202020204" pitchFamily="34" charset="0"/>
              </a:rPr>
              <a:t>Demotanasia</a:t>
            </a:r>
            <a:r>
              <a:rPr lang="es-ES_tradnl" sz="2000" b="1" dirty="0">
                <a:solidFill>
                  <a:schemeClr val="accent2">
                    <a:lumMod val="75000"/>
                  </a:schemeClr>
                </a:solidFill>
                <a:latin typeface="Arial" panose="020B0604020202020204" pitchFamily="34" charset="0"/>
                <a:ea typeface="ＭＳ Ｐゴシック" charset="0"/>
                <a:cs typeface="Arial" panose="020B0604020202020204" pitchFamily="34" charset="0"/>
              </a:rPr>
              <a:t>”</a:t>
            </a:r>
            <a:endParaRPr lang="es-ES_tradnl" sz="2000" b="1" dirty="0">
              <a:solidFill>
                <a:schemeClr val="accent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24059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a:xfrm>
            <a:off x="1161827" y="-457200"/>
            <a:ext cx="9796631" cy="1764254"/>
          </a:xfrm>
        </p:spPr>
        <p:txBody>
          <a:bodyPr>
            <a:normAutofit fontScale="90000"/>
          </a:bodyPr>
          <a:lstStyle/>
          <a:p>
            <a:pPr algn="ct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sz="4800" dirty="0">
                <a:latin typeface="Tahoma" charset="0"/>
                <a:ea typeface="ＭＳ Ｐゴシック" charset="0"/>
                <a:cs typeface="ＭＳ Ｐゴシック" charset="0"/>
              </a:rPr>
              <a:t> </a:t>
            </a:r>
            <a: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Las Zonas Escasamente Pobladas</a:t>
            </a:r>
            <a:b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000"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Financiación</a:t>
            </a:r>
            <a:br>
              <a:rPr lang="es-ES" sz="4000"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000"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000" dirty="0" smtClean="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000" dirty="0" smtClean="0">
                <a:solidFill>
                  <a:schemeClr val="accent2">
                    <a:lumMod val="75000"/>
                  </a:schemeClr>
                </a:solidFill>
                <a:latin typeface="Arial" panose="020B0604020202020204" pitchFamily="34" charset="0"/>
                <a:ea typeface="ＭＳ Ｐゴシック" charset="0"/>
                <a:cs typeface="Arial" panose="020B0604020202020204" pitchFamily="34" charset="0"/>
              </a:rPr>
              <a:t>Fiscalidad diferenciada</a:t>
            </a: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3100" b="1" dirty="0">
                <a:solidFill>
                  <a:schemeClr val="accent2">
                    <a:lumMod val="50000"/>
                  </a:schemeClr>
                </a:solidFill>
                <a:latin typeface="Arial" panose="020B0604020202020204" pitchFamily="34" charset="0"/>
                <a:cs typeface="Arial" panose="020B0604020202020204" pitchFamily="34" charset="0"/>
              </a:rPr>
              <a:t/>
            </a:r>
            <a:br>
              <a:rPr lang="es-ES" sz="3100" b="1" dirty="0">
                <a:solidFill>
                  <a:schemeClr val="accent2">
                    <a:lumMod val="50000"/>
                  </a:schemeClr>
                </a:solidFill>
                <a:latin typeface="Arial" panose="020B0604020202020204" pitchFamily="34" charset="0"/>
                <a:cs typeface="Arial" panose="020B0604020202020204" pitchFamily="34" charset="0"/>
              </a:rPr>
            </a:br>
            <a:r>
              <a:rPr lang="es-ES" sz="3100" b="1" dirty="0">
                <a:solidFill>
                  <a:schemeClr val="accent2">
                    <a:lumMod val="75000"/>
                  </a:schemeClr>
                </a:solidFill>
                <a:latin typeface="Arial" panose="020B0604020202020204" pitchFamily="34" charset="0"/>
                <a:ea typeface="ＭＳ Ｐゴシック" charset="0"/>
                <a:cs typeface="Arial" panose="020B0604020202020204" pitchFamily="34" charset="0"/>
              </a:rPr>
              <a:t> </a:t>
            </a:r>
            <a:br>
              <a:rPr lang="es-ES" sz="31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t/>
            </a:r>
            <a:br>
              <a:rPr lang="es-ES" sz="4800" b="1" dirty="0">
                <a:solidFill>
                  <a:schemeClr val="accent2">
                    <a:lumMod val="75000"/>
                  </a:schemeClr>
                </a:solidFill>
                <a:latin typeface="Arial" panose="020B0604020202020204" pitchFamily="34" charset="0"/>
                <a:ea typeface="ＭＳ Ｐゴシック" charset="0"/>
                <a:cs typeface="Arial" panose="020B0604020202020204" pitchFamily="34" charset="0"/>
              </a:rPr>
            </a:br>
            <a:r>
              <a:rPr lang="es-ES" sz="4800" dirty="0">
                <a:latin typeface="Tahoma" charset="0"/>
                <a:ea typeface="ＭＳ Ｐゴシック" charset="0"/>
                <a:cs typeface="ＭＳ Ｐゴシック" charset="0"/>
              </a:rPr>
              <a:t/>
            </a:r>
            <a:br>
              <a:rPr lang="es-ES" sz="4800"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
            </a:r>
            <a:br>
              <a:rPr lang="es-ES" dirty="0">
                <a:latin typeface="Tahoma" charset="0"/>
                <a:ea typeface="ＭＳ Ｐゴシック" charset="0"/>
                <a:cs typeface="ＭＳ Ｐゴシック" charset="0"/>
              </a:rPr>
            </a:br>
            <a:endParaRPr lang="es-ES" dirty="0">
              <a:latin typeface="Tahoma" charset="0"/>
              <a:ea typeface="ＭＳ Ｐゴシック" charset="0"/>
              <a:cs typeface="ＭＳ Ｐゴシック" charset="0"/>
            </a:endParaRPr>
          </a:p>
        </p:txBody>
      </p:sp>
    </p:spTree>
    <p:extLst>
      <p:ext uri="{BB962C8B-B14F-4D97-AF65-F5344CB8AC3E}">
        <p14:creationId xmlns:p14="http://schemas.microsoft.com/office/powerpoint/2010/main" val="8319679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709863" y="-225292"/>
            <a:ext cx="8216423" cy="45719"/>
          </a:xfrm>
        </p:spPr>
        <p:txBody>
          <a:bodyPr>
            <a:normAutofit fontScale="90000"/>
          </a:bodyPr>
          <a:lstStyle/>
          <a:p>
            <a:pPr algn="just">
              <a:defRPr/>
            </a:pP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pic>
        <p:nvPicPr>
          <p:cNvPr id="3" name="Imagen 2">
            <a:extLst>
              <a:ext uri="{FF2B5EF4-FFF2-40B4-BE49-F238E27FC236}">
                <a16:creationId xmlns:a16="http://schemas.microsoft.com/office/drawing/2014/main" xmlns="" id="{7FC648AA-C297-934B-BA3C-8617AAD27F27}"/>
              </a:ext>
            </a:extLst>
          </p:cNvPr>
          <p:cNvPicPr>
            <a:picLocks noChangeAspect="1"/>
          </p:cNvPicPr>
          <p:nvPr/>
        </p:nvPicPr>
        <p:blipFill>
          <a:blip r:embed="rId2"/>
          <a:stretch>
            <a:fillRect/>
          </a:stretch>
        </p:blipFill>
        <p:spPr>
          <a:xfrm>
            <a:off x="2870201" y="974270"/>
            <a:ext cx="7139389" cy="5291547"/>
          </a:xfrm>
          <a:prstGeom prst="rect">
            <a:avLst/>
          </a:prstGeom>
        </p:spPr>
      </p:pic>
      <p:pic>
        <p:nvPicPr>
          <p:cNvPr id="5" name="Imagen 4">
            <a:extLst>
              <a:ext uri="{FF2B5EF4-FFF2-40B4-BE49-F238E27FC236}">
                <a16:creationId xmlns:a16="http://schemas.microsoft.com/office/drawing/2014/main" xmlns="" id="{C044B13B-1146-4F45-A34F-6C66E6031B59}"/>
              </a:ext>
            </a:extLst>
          </p:cNvPr>
          <p:cNvPicPr>
            <a:picLocks noChangeAspect="1"/>
          </p:cNvPicPr>
          <p:nvPr/>
        </p:nvPicPr>
        <p:blipFill>
          <a:blip r:embed="rId3"/>
          <a:stretch>
            <a:fillRect/>
          </a:stretch>
        </p:blipFill>
        <p:spPr>
          <a:xfrm>
            <a:off x="329296" y="139702"/>
            <a:ext cx="3252103" cy="1034002"/>
          </a:xfrm>
          <a:prstGeom prst="rect">
            <a:avLst/>
          </a:prstGeom>
        </p:spPr>
      </p:pic>
    </p:spTree>
    <p:extLst>
      <p:ext uri="{BB962C8B-B14F-4D97-AF65-F5344CB8AC3E}">
        <p14:creationId xmlns:p14="http://schemas.microsoft.com/office/powerpoint/2010/main" val="18121773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flipH="1" flipV="1">
            <a:off x="10848976" y="-1738718"/>
            <a:ext cx="1086350" cy="198677"/>
          </a:xfrm>
        </p:spPr>
        <p:txBody>
          <a:bodyPr>
            <a:normAutofit fontScale="90000"/>
          </a:bodyPr>
          <a:lstStyle/>
          <a:p>
            <a:pPr eaLnBrk="1" hangingPunct="1">
              <a:defRPr/>
            </a:pPr>
            <a:endParaRPr lang="es-ES" altLang="es-ES_tradnl" sz="3200" dirty="0">
              <a:ea typeface="ＭＳ Ｐゴシック" charset="-128"/>
            </a:endParaRPr>
          </a:p>
        </p:txBody>
      </p:sp>
      <p:sp>
        <p:nvSpPr>
          <p:cNvPr id="2" name="CuadroTexto 1"/>
          <p:cNvSpPr txBox="1"/>
          <p:nvPr/>
        </p:nvSpPr>
        <p:spPr>
          <a:xfrm>
            <a:off x="-96253" y="153380"/>
            <a:ext cx="12288253" cy="523220"/>
          </a:xfrm>
          <a:prstGeom prst="rect">
            <a:avLst/>
          </a:prstGeom>
          <a:noFill/>
        </p:spPr>
        <p:txBody>
          <a:bodyPr wrap="square" rtlCol="0">
            <a:spAutoFit/>
          </a:bodyPr>
          <a:lstStyle/>
          <a:p>
            <a:pPr algn="ctr"/>
            <a:r>
              <a:rPr lang="es-ES" sz="2800" b="1" dirty="0"/>
              <a:t>Colaboración de la Academia (</a:t>
            </a:r>
            <a:r>
              <a:rPr lang="es-ES" sz="2800" dirty="0"/>
              <a:t>Pilar Burillo</a:t>
            </a:r>
            <a:r>
              <a:rPr lang="es-ES" sz="2800" b="1" dirty="0"/>
              <a:t>) y la Política (</a:t>
            </a:r>
            <a:r>
              <a:rPr lang="es-ES" sz="2800" dirty="0"/>
              <a:t>Ramón L. </a:t>
            </a:r>
            <a:r>
              <a:rPr lang="es-ES" sz="2800" dirty="0" smtClean="0"/>
              <a:t>Valcárcel</a:t>
            </a:r>
            <a:r>
              <a:rPr lang="es-ES" sz="2800" b="1" dirty="0" smtClean="0"/>
              <a:t>)</a:t>
            </a:r>
            <a:endParaRPr lang="es-ES_tradnl" sz="2800" b="1" dirty="0"/>
          </a:p>
        </p:txBody>
      </p:sp>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2556" y="3082268"/>
            <a:ext cx="3544279" cy="2656792"/>
          </a:xfrm>
          <a:prstGeom prst="rect">
            <a:avLst/>
          </a:prstGeom>
        </p:spPr>
      </p:pic>
      <p:sp>
        <p:nvSpPr>
          <p:cNvPr id="3" name="CuadroTexto 2"/>
          <p:cNvSpPr txBox="1"/>
          <p:nvPr/>
        </p:nvSpPr>
        <p:spPr>
          <a:xfrm>
            <a:off x="404032" y="5739060"/>
            <a:ext cx="5708010" cy="923330"/>
          </a:xfrm>
          <a:prstGeom prst="rect">
            <a:avLst/>
          </a:prstGeom>
          <a:noFill/>
        </p:spPr>
        <p:txBody>
          <a:bodyPr wrap="square" rtlCol="0">
            <a:spAutoFit/>
          </a:bodyPr>
          <a:lstStyle/>
          <a:p>
            <a:r>
              <a:rPr lang="es-ES" dirty="0">
                <a:latin typeface="Tahoma" charset="0"/>
                <a:ea typeface="ＭＳ Ｐゴシック" charset="0"/>
                <a:cs typeface="ＭＳ Ｐゴシック" charset="0"/>
              </a:rPr>
              <a:t>España con el 54% por debajo de 12,5 hab/km</a:t>
            </a:r>
            <a:r>
              <a:rPr lang="es-ES" baseline="30000" dirty="0">
                <a:latin typeface="Tahoma" charset="0"/>
                <a:ea typeface="ＭＳ Ｐゴシック" charset="0"/>
                <a:cs typeface="ＭＳ Ｐゴシック" charset="0"/>
              </a:rPr>
              <a:t>2</a:t>
            </a:r>
            <a:r>
              <a:rPr lang="es-ES" dirty="0">
                <a:latin typeface="Tahoma" charset="0"/>
                <a:ea typeface="ＭＳ Ｐゴシック" charset="0"/>
                <a:cs typeface="ＭＳ Ｐゴシック" charset="0"/>
              </a:rPr>
              <a:t> lidera </a:t>
            </a:r>
            <a:br>
              <a:rPr lang="es-ES" dirty="0">
                <a:latin typeface="Tahoma" charset="0"/>
                <a:ea typeface="ＭＳ Ｐゴシック" charset="0"/>
                <a:cs typeface="ＭＳ Ｐゴシック" charset="0"/>
              </a:rPr>
            </a:br>
            <a:r>
              <a:rPr lang="es-ES" dirty="0">
                <a:latin typeface="Tahoma" charset="0"/>
                <a:ea typeface="ＭＳ Ｐゴシック" charset="0"/>
                <a:cs typeface="ＭＳ Ｐゴシック" charset="0"/>
              </a:rPr>
              <a:t>las Áreas del Sur de Europa Escasamente Pobladas, el siguiente es Portugal con el 23%</a:t>
            </a:r>
            <a:endParaRPr lang="es-ES_tradnl" dirty="0"/>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2342" y="857050"/>
            <a:ext cx="5823284" cy="4367464"/>
          </a:xfrm>
          <a:prstGeom prst="rect">
            <a:avLst/>
          </a:prstGeom>
        </p:spPr>
      </p:pic>
      <p:sp>
        <p:nvSpPr>
          <p:cNvPr id="5" name="CuadroTexto 4"/>
          <p:cNvSpPr txBox="1"/>
          <p:nvPr/>
        </p:nvSpPr>
        <p:spPr>
          <a:xfrm>
            <a:off x="6797050" y="5582651"/>
            <a:ext cx="5138276" cy="1200329"/>
          </a:xfrm>
          <a:prstGeom prst="rect">
            <a:avLst/>
          </a:prstGeom>
          <a:noFill/>
        </p:spPr>
        <p:txBody>
          <a:bodyPr wrap="square" rtlCol="0">
            <a:spAutoFit/>
          </a:bodyPr>
          <a:lstStyle/>
          <a:p>
            <a:r>
              <a:rPr lang="es-ES" dirty="0">
                <a:latin typeface="Tahoma" charset="0"/>
                <a:ea typeface="ＭＳ Ｐゴシック" charset="0"/>
                <a:cs typeface="ＭＳ Ｐゴシック" charset="0"/>
              </a:rPr>
              <a:t>Pilar Burillo presenta el mapa al Vicepresidente del Parlamento Europeo, Ramón Luís Valcárcel  </a:t>
            </a:r>
            <a:endParaRPr lang="es-ES" dirty="0" smtClean="0">
              <a:latin typeface="Tahoma" charset="0"/>
              <a:ea typeface="ＭＳ Ｐゴシック" charset="0"/>
              <a:cs typeface="ＭＳ Ｐゴシック" charset="0"/>
            </a:endParaRPr>
          </a:p>
          <a:p>
            <a:r>
              <a:rPr lang="es-ES" dirty="0">
                <a:latin typeface="Tahoma" charset="0"/>
                <a:ea typeface="ＭＳ Ｐゴシック" charset="0"/>
                <a:cs typeface="ＭＳ Ｐゴシック" charset="0"/>
              </a:rPr>
              <a:t> </a:t>
            </a:r>
            <a:r>
              <a:rPr lang="es-ES" dirty="0" smtClean="0">
                <a:latin typeface="Tahoma" charset="0"/>
                <a:ea typeface="ＭＳ Ｐゴシック" charset="0"/>
                <a:cs typeface="ＭＳ Ｐゴシック" charset="0"/>
              </a:rPr>
              <a:t>                (</a:t>
            </a:r>
            <a:r>
              <a:rPr lang="es-ES" dirty="0">
                <a:latin typeface="Tahoma" charset="0"/>
                <a:ea typeface="ＭＳ Ｐゴシック" charset="0"/>
                <a:cs typeface="ＭＳ Ｐゴシック" charset="0"/>
              </a:rPr>
              <a:t>29 septiembre de 2018)</a:t>
            </a:r>
            <a:endParaRPr lang="es-ES_tradnl" dirty="0"/>
          </a:p>
          <a:p>
            <a:endParaRPr lang="es-ES_tradnl" dirty="0"/>
          </a:p>
        </p:txBody>
      </p:sp>
      <p:pic>
        <p:nvPicPr>
          <p:cNvPr id="9" name="Picture 2" descr="C:\Users\Pila\Desktop\SESPAs\SESPAs_Mediterraneo.jpg">
            <a:extLst>
              <a:ext uri="{FF2B5EF4-FFF2-40B4-BE49-F238E27FC236}">
                <a16:creationId xmlns:a16="http://schemas.microsoft.com/office/drawing/2014/main" xmlns="" id="{AC61C7F9-AB09-EF49-AFFC-0360DA87400C}"/>
              </a:ext>
            </a:extLst>
          </p:cNvPr>
          <p:cNvPicPr>
            <a:picLocks noChangeAspect="1" noChangeArrowheads="1"/>
          </p:cNvPicPr>
          <p:nvPr/>
        </p:nvPicPr>
        <p:blipFill>
          <a:blip r:embed="rId4" cstate="print"/>
          <a:srcRect/>
          <a:stretch>
            <a:fillRect/>
          </a:stretch>
        </p:blipFill>
        <p:spPr bwMode="auto">
          <a:xfrm>
            <a:off x="1029959" y="726769"/>
            <a:ext cx="3909472" cy="2648109"/>
          </a:xfrm>
          <a:prstGeom prst="rect">
            <a:avLst/>
          </a:prstGeom>
          <a:noFill/>
        </p:spPr>
      </p:pic>
    </p:spTree>
    <p:extLst>
      <p:ext uri="{BB962C8B-B14F-4D97-AF65-F5344CB8AC3E}">
        <p14:creationId xmlns:p14="http://schemas.microsoft.com/office/powerpoint/2010/main" val="714184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524000" y="-355889"/>
            <a:ext cx="2771800" cy="576064"/>
          </a:xfrm>
        </p:spPr>
        <p:txBody>
          <a:bodyPr>
            <a:normAutofit fontScale="90000"/>
          </a:bodyPr>
          <a:lstStyle/>
          <a:p>
            <a:pPr eaLnBrk="1" hangingPunct="1"/>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r>
              <a:rPr lang="es-ES" altLang="es-ES_tradnl" sz="2800" dirty="0">
                <a:ea typeface="MS PGothic" charset="-128"/>
              </a:rPr>
              <a:t/>
            </a:r>
            <a:br>
              <a:rPr lang="es-ES" altLang="es-ES_tradnl" sz="2800" dirty="0">
                <a:ea typeface="MS PGothic" charset="-128"/>
              </a:rPr>
            </a:br>
            <a:endParaRPr lang="es-ES" altLang="es-ES_tradnl" sz="1300" baseline="30000" dirty="0">
              <a:latin typeface="Tahoma" pitchFamily="34" charset="0"/>
              <a:ea typeface="Tahoma" pitchFamily="34" charset="0"/>
              <a:cs typeface="Tahoma" pitchFamily="34" charset="0"/>
            </a:endParaRPr>
          </a:p>
        </p:txBody>
      </p:sp>
      <p:sp>
        <p:nvSpPr>
          <p:cNvPr id="387075" name="Rectangle 3"/>
          <p:cNvSpPr>
            <a:spLocks noGrp="1" noChangeArrowheads="1"/>
          </p:cNvSpPr>
          <p:nvPr>
            <p:ph type="body" idx="1"/>
          </p:nvPr>
        </p:nvSpPr>
        <p:spPr>
          <a:xfrm>
            <a:off x="7086600" y="1143000"/>
            <a:ext cx="3352800" cy="5105400"/>
          </a:xfrm>
        </p:spPr>
        <p:txBody>
          <a:bodyPr/>
          <a:lstStyle/>
          <a:p>
            <a:pPr eaLnBrk="1" hangingPunct="1">
              <a:buFont typeface="Wingdings" charset="2"/>
              <a:buNone/>
            </a:pPr>
            <a:endParaRPr lang="es-ES" altLang="es-ES_tradnl" dirty="0">
              <a:ea typeface="MS PGothic" charset="-128"/>
            </a:endParaRPr>
          </a:p>
        </p:txBody>
      </p:sp>
      <p:sp>
        <p:nvSpPr>
          <p:cNvPr id="3" name="CuadroTexto 2">
            <a:extLst>
              <a:ext uri="{FF2B5EF4-FFF2-40B4-BE49-F238E27FC236}">
                <a16:creationId xmlns:a16="http://schemas.microsoft.com/office/drawing/2014/main" xmlns="" id="{ED27D20B-BE36-C944-A728-5D4837788593}"/>
              </a:ext>
            </a:extLst>
          </p:cNvPr>
          <p:cNvSpPr txBox="1"/>
          <p:nvPr/>
        </p:nvSpPr>
        <p:spPr>
          <a:xfrm>
            <a:off x="657545" y="142087"/>
            <a:ext cx="4736388" cy="3949799"/>
          </a:xfrm>
          <a:prstGeom prst="rect">
            <a:avLst/>
          </a:prstGeom>
          <a:noFill/>
        </p:spPr>
        <p:txBody>
          <a:bodyPr wrap="square" rtlCol="0">
            <a:spAutoFit/>
          </a:bodyPr>
          <a:lstStyle/>
          <a:p>
            <a:pPr algn="just"/>
            <a:r>
              <a:rPr lang="es-ES" sz="2400" b="1" dirty="0">
                <a:latin typeface="Arial" panose="020B0604020202020204" pitchFamily="34" charset="0"/>
                <a:cs typeface="Arial" panose="020B0604020202020204" pitchFamily="34" charset="0"/>
              </a:rPr>
              <a:t>Pilar Burillo Cuadrado </a:t>
            </a:r>
            <a:r>
              <a:rPr lang="es-ES" sz="2000" dirty="0">
                <a:latin typeface="Arial" panose="020B0604020202020204" pitchFamily="34" charset="0"/>
                <a:cs typeface="Arial" panose="020B0604020202020204" pitchFamily="34" charset="0"/>
              </a:rPr>
              <a:t>delimita en el </a:t>
            </a:r>
            <a:r>
              <a:rPr lang="es-ES" sz="2000" b="1" dirty="0">
                <a:solidFill>
                  <a:schemeClr val="accent2">
                    <a:lumMod val="75000"/>
                  </a:schemeClr>
                </a:solidFill>
                <a:latin typeface="Arial" panose="020B0604020202020204" pitchFamily="34" charset="0"/>
                <a:cs typeface="Arial" panose="020B0604020202020204" pitchFamily="34" charset="0"/>
              </a:rPr>
              <a:t>2012</a:t>
            </a:r>
            <a:r>
              <a:rPr lang="es-ES" sz="2000" dirty="0">
                <a:latin typeface="Arial" panose="020B0604020202020204" pitchFamily="34" charset="0"/>
                <a:cs typeface="Arial" panose="020B0604020202020204" pitchFamily="34" charset="0"/>
              </a:rPr>
              <a:t>  la </a:t>
            </a:r>
            <a:r>
              <a:rPr lang="es-ES" sz="2000" b="1" dirty="0">
                <a:solidFill>
                  <a:schemeClr val="accent2">
                    <a:lumMod val="75000"/>
                  </a:schemeClr>
                </a:solidFill>
                <a:latin typeface="Arial" panose="020B0604020202020204" pitchFamily="34" charset="0"/>
                <a:cs typeface="Arial" panose="020B0604020202020204" pitchFamily="34" charset="0"/>
              </a:rPr>
              <a:t>Serranía Celtibérica por agrupación de LAUS 2 o municipios</a:t>
            </a:r>
            <a:r>
              <a:rPr lang="es-ES" sz="2000" dirty="0">
                <a:latin typeface="Arial" panose="020B0604020202020204" pitchFamily="34" charset="0"/>
                <a:cs typeface="Arial" panose="020B0604020202020204" pitchFamily="34" charset="0"/>
              </a:rPr>
              <a:t>, empleando los Sistemas de Información Geográfica (SIG)</a:t>
            </a:r>
          </a:p>
          <a:p>
            <a:pPr algn="just"/>
            <a:endParaRPr lang="es-ES" sz="2000" dirty="0">
              <a:latin typeface="Arial" panose="020B0604020202020204" pitchFamily="34" charset="0"/>
              <a:cs typeface="Arial" panose="020B0604020202020204" pitchFamily="34" charset="0"/>
            </a:endParaRPr>
          </a:p>
          <a:p>
            <a:pPr algn="just"/>
            <a:r>
              <a:rPr lang="es-ES" sz="2000" dirty="0">
                <a:latin typeface="Arial" panose="020B0604020202020204" pitchFamily="34" charset="0"/>
                <a:cs typeface="Arial" panose="020B0604020202020204" pitchFamily="34" charset="0"/>
              </a:rPr>
              <a:t>Aparecen definidas </a:t>
            </a:r>
            <a:r>
              <a:rPr lang="es-ES" sz="2000" b="1" dirty="0">
                <a:solidFill>
                  <a:schemeClr val="accent2">
                    <a:lumMod val="75000"/>
                  </a:schemeClr>
                </a:solidFill>
                <a:latin typeface="Arial" panose="020B0604020202020204" pitchFamily="34" charset="0"/>
                <a:cs typeface="Arial" panose="020B0604020202020204" pitchFamily="34" charset="0"/>
              </a:rPr>
              <a:t>Serranía Celtibérica junto con Laponia como las únicas </a:t>
            </a:r>
            <a:r>
              <a:rPr lang="es-ES" sz="2000" b="1" dirty="0" err="1">
                <a:solidFill>
                  <a:schemeClr val="accent2">
                    <a:lumMod val="75000"/>
                  </a:schemeClr>
                </a:solidFill>
                <a:latin typeface="Arial" panose="020B0604020202020204" pitchFamily="34" charset="0"/>
                <a:cs typeface="Arial" panose="020B0604020202020204" pitchFamily="34" charset="0"/>
              </a:rPr>
              <a:t>interregiones</a:t>
            </a:r>
            <a:r>
              <a:rPr lang="es-ES" sz="2000" b="1" dirty="0">
                <a:solidFill>
                  <a:schemeClr val="accent2">
                    <a:lumMod val="75000"/>
                  </a:schemeClr>
                </a:solidFill>
                <a:latin typeface="Arial" panose="020B0604020202020204" pitchFamily="34" charset="0"/>
                <a:cs typeface="Arial" panose="020B0604020202020204" pitchFamily="34" charset="0"/>
              </a:rPr>
              <a:t> europeas con “muy baja densidad de población”, inferior a 8 </a:t>
            </a:r>
            <a:r>
              <a:rPr lang="es-ES" sz="2000" b="1" dirty="0" err="1">
                <a:solidFill>
                  <a:schemeClr val="accent2">
                    <a:lumMod val="75000"/>
                  </a:schemeClr>
                </a:solidFill>
                <a:latin typeface="Arial" panose="020B0604020202020204" pitchFamily="34" charset="0"/>
                <a:cs typeface="Arial" panose="020B0604020202020204" pitchFamily="34" charset="0"/>
              </a:rPr>
              <a:t>hab</a:t>
            </a:r>
            <a:r>
              <a:rPr lang="es-ES" sz="2000" b="1" dirty="0">
                <a:solidFill>
                  <a:schemeClr val="accent2">
                    <a:lumMod val="75000"/>
                  </a:schemeClr>
                </a:solidFill>
                <a:latin typeface="Arial" panose="020B0604020202020204" pitchFamily="34" charset="0"/>
                <a:cs typeface="Arial" panose="020B0604020202020204" pitchFamily="34" charset="0"/>
              </a:rPr>
              <a:t>/km</a:t>
            </a:r>
            <a:r>
              <a:rPr lang="es-ES" sz="2000" b="1" baseline="30000" dirty="0">
                <a:solidFill>
                  <a:schemeClr val="accent2">
                    <a:lumMod val="75000"/>
                  </a:schemeClr>
                </a:solidFill>
                <a:latin typeface="Arial" panose="020B0604020202020204" pitchFamily="34" charset="0"/>
                <a:cs typeface="Arial" panose="020B0604020202020204" pitchFamily="34" charset="0"/>
              </a:rPr>
              <a:t>2</a:t>
            </a:r>
            <a:r>
              <a:rPr lang="es-ES" sz="2000" b="1" dirty="0">
                <a:solidFill>
                  <a:schemeClr val="accent2">
                    <a:lumMod val="75000"/>
                  </a:schemeClr>
                </a:solidFill>
                <a:latin typeface="Arial" panose="020B0604020202020204" pitchFamily="34" charset="0"/>
                <a:cs typeface="Arial" panose="020B0604020202020204" pitchFamily="34" charset="0"/>
              </a:rPr>
              <a:t>.</a:t>
            </a:r>
          </a:p>
          <a:p>
            <a:pPr algn="just"/>
            <a:endParaRPr lang="es-ES" sz="2000" baseline="30000" dirty="0"/>
          </a:p>
          <a:p>
            <a:pPr algn="just"/>
            <a:endParaRPr lang="es-ES" sz="2000" baseline="30000" dirty="0"/>
          </a:p>
        </p:txBody>
      </p:sp>
      <p:pic>
        <p:nvPicPr>
          <p:cNvPr id="7" name="Imagen 4">
            <a:extLst>
              <a:ext uri="{FF2B5EF4-FFF2-40B4-BE49-F238E27FC236}">
                <a16:creationId xmlns:a16="http://schemas.microsoft.com/office/drawing/2014/main" xmlns="" id="{87E9492F-B64B-7D4B-83AC-A4B0A3D7277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15144" y="3737495"/>
            <a:ext cx="2212285" cy="31205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
            <a:extLst>
              <a:ext uri="{FF2B5EF4-FFF2-40B4-BE49-F238E27FC236}">
                <a16:creationId xmlns:a16="http://schemas.microsoft.com/office/drawing/2014/main" xmlns="" id="{3BA7FBCF-2B30-4F47-93BC-1C5066A277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7914" y="297951"/>
            <a:ext cx="4644733" cy="62920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53441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1646568" y="-1239253"/>
            <a:ext cx="656264" cy="132348"/>
          </a:xfrm>
        </p:spPr>
        <p:txBody>
          <a:bodyPr>
            <a:normAutofit fontScale="90000"/>
          </a:bodyPr>
          <a:lstStyle/>
          <a:p>
            <a:pPr eaLnBrk="1" hangingPunct="1">
              <a:defRPr/>
            </a:pPr>
            <a:endParaRPr lang="es-ES" sz="2400" dirty="0">
              <a:latin typeface="Tahoma" pitchFamily="34" charset="0"/>
              <a:ea typeface="Tahoma" pitchFamily="34" charset="0"/>
              <a:cs typeface="Tahoma" pitchFamily="34" charset="0"/>
            </a:endParaRPr>
          </a:p>
        </p:txBody>
      </p:sp>
      <p:sp>
        <p:nvSpPr>
          <p:cNvPr id="3" name="Rectángulo 2"/>
          <p:cNvSpPr/>
          <p:nvPr/>
        </p:nvSpPr>
        <p:spPr>
          <a:xfrm>
            <a:off x="1317458" y="1630958"/>
            <a:ext cx="9107905" cy="4401205"/>
          </a:xfrm>
          <a:prstGeom prst="rect">
            <a:avLst/>
          </a:prstGeom>
        </p:spPr>
        <p:txBody>
          <a:bodyPr wrap="square">
            <a:spAutoFit/>
          </a:bodyPr>
          <a:lstStyle/>
          <a:p>
            <a:pPr indent="450215" algn="just">
              <a:spcAft>
                <a:spcPts val="0"/>
              </a:spcAft>
            </a:pPr>
            <a:r>
              <a:rPr lang="es-ES_tradnl" sz="2000" dirty="0">
                <a:latin typeface="New York" charset="0"/>
                <a:ea typeface="Times New Roman" charset="0"/>
                <a:cs typeface="Times New Roman" charset="0"/>
              </a:rPr>
              <a:t>“</a:t>
            </a:r>
            <a:r>
              <a:rPr lang="es-ES_tradnl" sz="2000" u="sng" dirty="0">
                <a:latin typeface="New York" charset="0"/>
                <a:ea typeface="Times New Roman" charset="0"/>
                <a:cs typeface="Times New Roman" charset="0"/>
              </a:rPr>
              <a:t>Áreas frente a retos demográficos</a:t>
            </a:r>
            <a:r>
              <a:rPr lang="es-ES_tradnl" sz="2000" dirty="0">
                <a:latin typeface="New York" charset="0"/>
                <a:ea typeface="Times New Roman" charset="0"/>
                <a:cs typeface="Times New Roman" charset="0"/>
              </a:rPr>
              <a:t>. En programas operativos que son cofinanciados por el FEDER y cubren áreas que enfrentan graves o permanentes retos naturales o demográficos tales como a los que se refiere el artículo 174 del TFEU, se debe expresar especial atención para abordar los retos que enfrentan esas áreas.</a:t>
            </a:r>
          </a:p>
          <a:p>
            <a:pPr indent="450215" algn="just">
              <a:spcAft>
                <a:spcPts val="0"/>
              </a:spcAft>
            </a:pPr>
            <a:r>
              <a:rPr lang="es-ES_tradnl" sz="2000" dirty="0">
                <a:latin typeface="New York" charset="0"/>
                <a:ea typeface="Times New Roman" charset="0"/>
                <a:cs typeface="Times New Roman" charset="0"/>
              </a:rPr>
              <a:t>En particular, las áreas de nivel </a:t>
            </a:r>
            <a:r>
              <a:rPr lang="es-ES_tradnl" sz="2000" b="1" dirty="0">
                <a:solidFill>
                  <a:schemeClr val="accent2">
                    <a:lumMod val="75000"/>
                  </a:schemeClr>
                </a:solidFill>
                <a:latin typeface="New York" charset="0"/>
                <a:ea typeface="Times New Roman" charset="0"/>
                <a:cs typeface="Times New Roman" charset="0"/>
              </a:rPr>
              <a:t>NUT3</a:t>
            </a:r>
            <a:r>
              <a:rPr lang="es-ES_tradnl" sz="2000" dirty="0">
                <a:latin typeface="New York" charset="0"/>
                <a:ea typeface="Times New Roman" charset="0"/>
                <a:cs typeface="Times New Roman" charset="0"/>
              </a:rPr>
              <a:t> o </a:t>
            </a:r>
            <a:r>
              <a:rPr lang="es-ES_tradnl" sz="2000" b="1" dirty="0">
                <a:latin typeface="New York" charset="0"/>
                <a:ea typeface="Times New Roman" charset="0"/>
                <a:cs typeface="Times New Roman" charset="0"/>
              </a:rPr>
              <a:t>agrupación de unidades administrativas locales (</a:t>
            </a:r>
            <a:r>
              <a:rPr lang="es-ES_tradnl" sz="2000" b="1" dirty="0" err="1">
                <a:latin typeface="New York" charset="0"/>
                <a:ea typeface="Times New Roman" charset="0"/>
                <a:cs typeface="Times New Roman" charset="0"/>
              </a:rPr>
              <a:t>LAUs</a:t>
            </a:r>
            <a:r>
              <a:rPr lang="es-ES_tradnl" sz="2000" b="1" dirty="0">
                <a:latin typeface="New York" charset="0"/>
                <a:ea typeface="Times New Roman" charset="0"/>
                <a:cs typeface="Times New Roman" charset="0"/>
              </a:rPr>
              <a:t>) con una densidad de población inferior a 12,5 habitantes por km</a:t>
            </a:r>
            <a:r>
              <a:rPr lang="es-ES_tradnl" sz="2000" b="1" baseline="30000" dirty="0">
                <a:latin typeface="New York" charset="0"/>
                <a:ea typeface="Times New Roman" charset="0"/>
                <a:cs typeface="Times New Roman" charset="0"/>
              </a:rPr>
              <a:t>2</a:t>
            </a:r>
            <a:r>
              <a:rPr lang="es-ES_tradnl" sz="2000" b="1" dirty="0">
                <a:latin typeface="New York" charset="0"/>
                <a:ea typeface="Times New Roman" charset="0"/>
                <a:cs typeface="Times New Roman" charset="0"/>
              </a:rPr>
              <a:t> para las áreas escasamente pobladas y menos de 8 habitantes por km</a:t>
            </a:r>
            <a:r>
              <a:rPr lang="es-ES_tradnl" sz="2000" b="1" baseline="30000" dirty="0">
                <a:latin typeface="New York" charset="0"/>
                <a:ea typeface="Times New Roman" charset="0"/>
                <a:cs typeface="Times New Roman" charset="0"/>
              </a:rPr>
              <a:t>2</a:t>
            </a:r>
            <a:r>
              <a:rPr lang="es-ES_tradnl" sz="2000" b="1" dirty="0">
                <a:latin typeface="New York" charset="0"/>
                <a:ea typeface="Times New Roman" charset="0"/>
                <a:cs typeface="Times New Roman" charset="0"/>
              </a:rPr>
              <a:t> para las áreas muy escasamente pobladas</a:t>
            </a:r>
            <a:r>
              <a:rPr lang="es-ES_tradnl" sz="2000" dirty="0">
                <a:latin typeface="New York" charset="0"/>
                <a:ea typeface="Times New Roman" charset="0"/>
                <a:cs typeface="Times New Roman" charset="0"/>
              </a:rPr>
              <a:t>, o </a:t>
            </a:r>
            <a:r>
              <a:rPr lang="es-ES_tradnl" sz="2000" b="1" dirty="0">
                <a:solidFill>
                  <a:schemeClr val="accent1">
                    <a:lumMod val="75000"/>
                  </a:schemeClr>
                </a:solidFill>
                <a:latin typeface="New York" charset="0"/>
                <a:ea typeface="Times New Roman" charset="0"/>
                <a:cs typeface="Times New Roman" charset="0"/>
              </a:rPr>
              <a:t>con un promedio del descenso de la población de más del 1% entre el 2007 y el 2017</a:t>
            </a:r>
            <a:r>
              <a:rPr lang="es-ES_tradnl" sz="2000" dirty="0">
                <a:solidFill>
                  <a:schemeClr val="accent1">
                    <a:lumMod val="75000"/>
                  </a:schemeClr>
                </a:solidFill>
                <a:latin typeface="New York" charset="0"/>
                <a:ea typeface="Times New Roman" charset="0"/>
                <a:cs typeface="Times New Roman" charset="0"/>
              </a:rPr>
              <a:t> </a:t>
            </a:r>
            <a:r>
              <a:rPr lang="es-ES_tradnl" sz="2000" dirty="0">
                <a:latin typeface="New York" charset="0"/>
                <a:ea typeface="Times New Roman" charset="0"/>
                <a:cs typeface="Times New Roman" charset="0"/>
              </a:rPr>
              <a:t>deberán de ser sujetos de planes específicos regionales o nacionales para aumentar su atractivo, incrementar la inversión empresarial y aumentar el acceso digital y de los servicios públicos, incluyendo un fondo en acuerdos de cooperación.”.</a:t>
            </a:r>
          </a:p>
          <a:p>
            <a:pPr indent="450215" algn="just">
              <a:spcAft>
                <a:spcPts val="0"/>
              </a:spcAft>
            </a:pPr>
            <a:r>
              <a:rPr lang="es-ES_tradnl" sz="2000" dirty="0">
                <a:latin typeface="New York" charset="0"/>
                <a:ea typeface="Times New Roman" charset="0"/>
                <a:cs typeface="Times New Roman" charset="0"/>
              </a:rPr>
              <a:t> </a:t>
            </a:r>
          </a:p>
          <a:p>
            <a:pPr algn="just">
              <a:spcAft>
                <a:spcPts val="0"/>
              </a:spcAft>
            </a:pPr>
            <a:endParaRPr lang="es-ES_tradnl" sz="2000" dirty="0">
              <a:effectLst/>
              <a:latin typeface="New York" charset="0"/>
              <a:ea typeface="Times New Roman" charset="0"/>
              <a:cs typeface="Times New Roman" charset="0"/>
            </a:endParaRPr>
          </a:p>
        </p:txBody>
      </p:sp>
      <p:sp>
        <p:nvSpPr>
          <p:cNvPr id="4" name="CuadroTexto 3"/>
          <p:cNvSpPr txBox="1"/>
          <p:nvPr/>
        </p:nvSpPr>
        <p:spPr>
          <a:xfrm>
            <a:off x="469232" y="180469"/>
            <a:ext cx="11381873" cy="1200329"/>
          </a:xfrm>
          <a:prstGeom prst="rect">
            <a:avLst/>
          </a:prstGeom>
          <a:noFill/>
        </p:spPr>
        <p:txBody>
          <a:bodyPr wrap="square" rtlCol="0">
            <a:spAutoFit/>
          </a:bodyPr>
          <a:lstStyle/>
          <a:p>
            <a:pPr algn="just"/>
            <a:r>
              <a:rPr lang="es-ES_tradnl" sz="2400" b="1" dirty="0">
                <a:latin typeface="New York" charset="0"/>
                <a:ea typeface="Times New Roman" charset="0"/>
                <a:cs typeface="Times New Roman" charset="0"/>
              </a:rPr>
              <a:t>Ramón Luis Valcárcel Siso junto con otros 6 eurodiputados del PP presentaron la enmienda </a:t>
            </a:r>
            <a:r>
              <a:rPr lang="es-ES_tradnl" sz="2400" b="1" dirty="0">
                <a:latin typeface="New York" charset="0"/>
                <a:ea typeface="Times New Roman" charset="0"/>
                <a:cs typeface="Calibri" charset="0"/>
              </a:rPr>
              <a:t>n</a:t>
            </a:r>
            <a:r>
              <a:rPr lang="es-ES_tradnl" sz="2400" b="1" baseline="30000" dirty="0">
                <a:latin typeface="New York" charset="0"/>
                <a:ea typeface="Times New Roman" charset="0"/>
                <a:cs typeface="Calibri" charset="0"/>
              </a:rPr>
              <a:t>o</a:t>
            </a:r>
            <a:r>
              <a:rPr lang="es-ES_tradnl" sz="2400" b="1" dirty="0">
                <a:latin typeface="New York" charset="0"/>
                <a:ea typeface="Times New Roman" charset="0"/>
                <a:cs typeface="Calibri" charset="0"/>
              </a:rPr>
              <a:t> 768 al art</a:t>
            </a:r>
            <a:r>
              <a:rPr lang="es-ES" sz="2400" b="1" dirty="0" err="1">
                <a:latin typeface="New York" charset="0"/>
                <a:ea typeface="Times New Roman" charset="0"/>
                <a:cs typeface="Calibri" charset="0"/>
              </a:rPr>
              <a:t>ículo</a:t>
            </a:r>
            <a:r>
              <a:rPr lang="es-ES" sz="2400" b="1" dirty="0">
                <a:latin typeface="New York" charset="0"/>
                <a:ea typeface="Times New Roman" charset="0"/>
                <a:cs typeface="Calibri" charset="0"/>
              </a:rPr>
              <a:t> 10 del</a:t>
            </a:r>
            <a:r>
              <a:rPr lang="es-ES_tradnl" sz="2400" b="1" dirty="0">
                <a:latin typeface="New York" charset="0"/>
                <a:ea typeface="Times New Roman" charset="0"/>
                <a:cs typeface="Calibri" charset="0"/>
              </a:rPr>
              <a:t> </a:t>
            </a:r>
            <a:r>
              <a:rPr lang="es-ES_tradnl" sz="2400" b="1" dirty="0">
                <a:solidFill>
                  <a:schemeClr val="accent2">
                    <a:lumMod val="50000"/>
                  </a:schemeClr>
                </a:solidFill>
                <a:latin typeface="New York" charset="0"/>
                <a:ea typeface="Times New Roman" charset="0"/>
                <a:cs typeface="Calibri" charset="0"/>
              </a:rPr>
              <a:t>Reglamento del Parlamento Europeo y del Consejo por el que se establecen las disposiciones comunes relativas a los Fondos Europeos</a:t>
            </a:r>
            <a:endParaRPr lang="es-ES_tradnl" sz="2400" b="1" dirty="0">
              <a:solidFill>
                <a:schemeClr val="accent2">
                  <a:lumMod val="50000"/>
                </a:schemeClr>
              </a:solidFill>
            </a:endParaRPr>
          </a:p>
        </p:txBody>
      </p:sp>
      <p:sp>
        <p:nvSpPr>
          <p:cNvPr id="5" name="CuadroTexto 4"/>
          <p:cNvSpPr txBox="1"/>
          <p:nvPr/>
        </p:nvSpPr>
        <p:spPr>
          <a:xfrm>
            <a:off x="240632" y="5524500"/>
            <a:ext cx="11321716" cy="1200329"/>
          </a:xfrm>
          <a:prstGeom prst="rect">
            <a:avLst/>
          </a:prstGeom>
          <a:noFill/>
        </p:spPr>
        <p:txBody>
          <a:bodyPr wrap="square" rtlCol="0">
            <a:spAutoFit/>
          </a:bodyPr>
          <a:lstStyle/>
          <a:p>
            <a:pPr algn="just"/>
            <a:r>
              <a:rPr lang="es-ES_tradnl" sz="2400" b="1" dirty="0">
                <a:latin typeface="New York" charset="0"/>
                <a:ea typeface="Times New Roman" charset="0"/>
                <a:cs typeface="Calibri" charset="0"/>
              </a:rPr>
              <a:t>Esta enmienda </a:t>
            </a:r>
            <a:r>
              <a:rPr lang="es-ES_tradnl" sz="2400" b="1" dirty="0" smtClean="0">
                <a:latin typeface="New York" charset="0"/>
                <a:ea typeface="Times New Roman" charset="0"/>
                <a:cs typeface="Calibri" charset="0"/>
              </a:rPr>
              <a:t>fue consensuada con el PSOE (Iratxe </a:t>
            </a:r>
            <a:r>
              <a:rPr lang="es-ES_tradnl" sz="2400" b="1" dirty="0" err="1" smtClean="0">
                <a:latin typeface="New York" charset="0"/>
                <a:ea typeface="Times New Roman" charset="0"/>
                <a:cs typeface="Calibri" charset="0"/>
              </a:rPr>
              <a:t>Garc</a:t>
            </a:r>
            <a:r>
              <a:rPr lang="es-ES" sz="2400" b="1" dirty="0" err="1" smtClean="0">
                <a:latin typeface="New York" charset="0"/>
                <a:ea typeface="Times New Roman" charset="0"/>
                <a:cs typeface="Calibri" charset="0"/>
              </a:rPr>
              <a:t>ía</a:t>
            </a:r>
            <a:r>
              <a:rPr lang="es-ES" sz="2400" b="1" dirty="0" smtClean="0">
                <a:latin typeface="New York" charset="0"/>
                <a:ea typeface="Times New Roman" charset="0"/>
                <a:cs typeface="Calibri" charset="0"/>
              </a:rPr>
              <a:t>)</a:t>
            </a:r>
            <a:r>
              <a:rPr lang="es-ES_tradnl" sz="2400" b="1" dirty="0" smtClean="0">
                <a:latin typeface="New York" charset="0"/>
                <a:ea typeface="Times New Roman" charset="0"/>
                <a:cs typeface="Calibri" charset="0"/>
              </a:rPr>
              <a:t> y </a:t>
            </a:r>
            <a:r>
              <a:rPr lang="es-ES_tradnl" sz="2400" b="1" dirty="0">
                <a:solidFill>
                  <a:schemeClr val="accent2">
                    <a:lumMod val="50000"/>
                  </a:schemeClr>
                </a:solidFill>
                <a:latin typeface="New York" charset="0"/>
                <a:ea typeface="Times New Roman" charset="0"/>
                <a:cs typeface="Calibri" charset="0"/>
              </a:rPr>
              <a:t>aprobada </a:t>
            </a:r>
            <a:r>
              <a:rPr lang="es-ES_tradnl" sz="2400" b="1" dirty="0" smtClean="0">
                <a:solidFill>
                  <a:schemeClr val="accent2">
                    <a:lumMod val="50000"/>
                  </a:schemeClr>
                </a:solidFill>
                <a:latin typeface="New York" charset="0"/>
                <a:ea typeface="Times New Roman" charset="0"/>
                <a:cs typeface="Calibri" charset="0"/>
              </a:rPr>
              <a:t>el 27 de </a:t>
            </a:r>
            <a:r>
              <a:rPr lang="es-ES_tradnl" sz="2400" b="1" dirty="0">
                <a:solidFill>
                  <a:schemeClr val="accent2">
                    <a:lumMod val="50000"/>
                  </a:schemeClr>
                </a:solidFill>
                <a:latin typeface="New York" charset="0"/>
                <a:ea typeface="Times New Roman" charset="0"/>
                <a:cs typeface="Calibri" charset="0"/>
              </a:rPr>
              <a:t>marzo de 2019</a:t>
            </a:r>
            <a:r>
              <a:rPr lang="es-ES_tradnl" sz="2400" b="1" dirty="0">
                <a:latin typeface="New York" charset="0"/>
                <a:ea typeface="Times New Roman" charset="0"/>
                <a:cs typeface="Calibri" charset="0"/>
              </a:rPr>
              <a:t>, con el compromiso de destinar a la misma el 5% de los </a:t>
            </a:r>
            <a:r>
              <a:rPr lang="es-ES_tradnl" sz="2400" b="1" dirty="0" smtClean="0">
                <a:latin typeface="New York" charset="0"/>
                <a:ea typeface="Times New Roman" charset="0"/>
                <a:cs typeface="Calibri" charset="0"/>
              </a:rPr>
              <a:t>recursos </a:t>
            </a:r>
            <a:r>
              <a:rPr lang="es-ES_tradnl" sz="2400" b="1" dirty="0">
                <a:latin typeface="New York" charset="0"/>
                <a:ea typeface="Times New Roman" charset="0"/>
                <a:cs typeface="Calibri" charset="0"/>
              </a:rPr>
              <a:t>FEDER, unos 15.000 millones de euros, de los cuales unos 1.200 serán para España.</a:t>
            </a:r>
            <a:endParaRPr lang="es-ES_tradnl" sz="2400" b="1" dirty="0"/>
          </a:p>
        </p:txBody>
      </p:sp>
    </p:spTree>
    <p:extLst>
      <p:ext uri="{BB962C8B-B14F-4D97-AF65-F5344CB8AC3E}">
        <p14:creationId xmlns:p14="http://schemas.microsoft.com/office/powerpoint/2010/main" val="1650946010"/>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1646568" y="-1239253"/>
            <a:ext cx="656264" cy="132348"/>
          </a:xfrm>
        </p:spPr>
        <p:txBody>
          <a:bodyPr>
            <a:normAutofit fontScale="90000"/>
          </a:bodyPr>
          <a:lstStyle/>
          <a:p>
            <a:pPr eaLnBrk="1" hangingPunct="1">
              <a:defRPr/>
            </a:pPr>
            <a:endParaRPr lang="es-ES" sz="2400" dirty="0">
              <a:latin typeface="Tahoma" pitchFamily="34" charset="0"/>
              <a:ea typeface="Tahoma" pitchFamily="34" charset="0"/>
              <a:cs typeface="Tahoma" pitchFamily="34" charset="0"/>
            </a:endParaRPr>
          </a:p>
        </p:txBody>
      </p:sp>
      <p:sp>
        <p:nvSpPr>
          <p:cNvPr id="3" name="Rectángulo 2"/>
          <p:cNvSpPr/>
          <p:nvPr/>
        </p:nvSpPr>
        <p:spPr>
          <a:xfrm>
            <a:off x="1317458" y="1122958"/>
            <a:ext cx="9107905" cy="4708981"/>
          </a:xfrm>
          <a:prstGeom prst="rect">
            <a:avLst/>
          </a:prstGeom>
        </p:spPr>
        <p:txBody>
          <a:bodyPr wrap="square">
            <a:spAutoFit/>
          </a:bodyPr>
          <a:lstStyle/>
          <a:p>
            <a:pPr algn="just"/>
            <a:r>
              <a:rPr lang="es-ES_tradnl" sz="2000" dirty="0"/>
              <a:t>Art. 42 (nuevo) (x) El FEDER debe abordar los problemas de las zonas desfavorecidas, especialmente las zonas rurales. y zonas que padecen deficiencias naturales o demográficas graves y permanentes, incluido el declive demográfico, en el acceso a servicios básicos, incluidos los servicios digitales, mejorar el atractivo para la inversión, incluso a través de inversiones comerciales y conectividad a grandes mercados</a:t>
            </a:r>
            <a:r>
              <a:rPr lang="es-ES_tradnl" sz="2000" dirty="0" smtClean="0"/>
              <a:t>.</a:t>
            </a:r>
          </a:p>
          <a:p>
            <a:pPr algn="just"/>
            <a:endParaRPr lang="es-ES_tradnl" sz="2000" dirty="0"/>
          </a:p>
          <a:p>
            <a:pPr algn="just"/>
            <a:r>
              <a:rPr lang="es-ES_tradnl" sz="2000" dirty="0"/>
              <a:t>El FEDER debe prestar especial atención a las dificultades específicas de las áreas a nivel NUTS 3 y nivel de unidad administrativa local (LAU), según se indica en el Reglamento (CE) no 1059/2003 y LAU que estén escasamente pobladas, de acuerdo con los criterios establecidos en el punto 161 de las Directrices sobre ayudas estatales regionales 2014-2020, es decir, aquellas que tienen una densidad de población de 12,5 habitantes por kilómetro cuadrado o menos, o áreas que han sufrido un promedio disminución anual de la población de al menos el 1% de los habitantes durante el período 2007-2017 período.</a:t>
            </a:r>
            <a:r>
              <a:rPr lang="es-ES_tradnl" sz="2000" b="1" dirty="0"/>
              <a:t> </a:t>
            </a:r>
            <a:r>
              <a:rPr lang="es-ES_tradnl" sz="2000" dirty="0"/>
              <a:t> </a:t>
            </a:r>
            <a:r>
              <a:rPr lang="es-ES_tradnl" sz="2000" dirty="0">
                <a:latin typeface="New York" charset="0"/>
                <a:ea typeface="Times New Roman" charset="0"/>
                <a:cs typeface="Times New Roman" charset="0"/>
              </a:rPr>
              <a:t> </a:t>
            </a:r>
          </a:p>
          <a:p>
            <a:pPr algn="just">
              <a:spcAft>
                <a:spcPts val="0"/>
              </a:spcAft>
            </a:pPr>
            <a:endParaRPr lang="es-ES_tradnl" sz="2000" dirty="0">
              <a:effectLst/>
              <a:latin typeface="New York" charset="0"/>
              <a:ea typeface="Times New Roman" charset="0"/>
              <a:cs typeface="Times New Roman" charset="0"/>
            </a:endParaRPr>
          </a:p>
        </p:txBody>
      </p:sp>
      <p:sp>
        <p:nvSpPr>
          <p:cNvPr id="4" name="CuadroTexto 3"/>
          <p:cNvSpPr txBox="1"/>
          <p:nvPr/>
        </p:nvSpPr>
        <p:spPr>
          <a:xfrm>
            <a:off x="469232" y="180469"/>
            <a:ext cx="11381873" cy="1200329"/>
          </a:xfrm>
          <a:prstGeom prst="rect">
            <a:avLst/>
          </a:prstGeom>
          <a:noFill/>
        </p:spPr>
        <p:txBody>
          <a:bodyPr wrap="square" rtlCol="0">
            <a:spAutoFit/>
          </a:bodyPr>
          <a:lstStyle/>
          <a:p>
            <a:r>
              <a:rPr lang="es-ES_tradnl" sz="2400" b="1" dirty="0">
                <a:solidFill>
                  <a:schemeClr val="accent2">
                    <a:lumMod val="50000"/>
                  </a:schemeClr>
                </a:solidFill>
              </a:rPr>
              <a:t>Propuesta de los </a:t>
            </a:r>
            <a:r>
              <a:rPr lang="es-ES_tradnl" sz="2400" b="1" dirty="0" err="1">
                <a:solidFill>
                  <a:schemeClr val="accent2">
                    <a:lumMod val="50000"/>
                  </a:schemeClr>
                </a:solidFill>
              </a:rPr>
              <a:t>trilogos</a:t>
            </a:r>
            <a:r>
              <a:rPr lang="es-ES_tradnl" sz="2400" b="1" dirty="0">
                <a:solidFill>
                  <a:schemeClr val="accent2">
                    <a:lumMod val="50000"/>
                  </a:schemeClr>
                </a:solidFill>
              </a:rPr>
              <a:t> el 8 diciembre 2020 </a:t>
            </a:r>
            <a:r>
              <a:rPr lang="es-ES_tradnl" sz="2400" b="1" dirty="0" smtClean="0">
                <a:solidFill>
                  <a:schemeClr val="accent2">
                    <a:lumMod val="50000"/>
                  </a:schemeClr>
                </a:solidFill>
              </a:rPr>
              <a:t>sobre el “Reglamento </a:t>
            </a:r>
            <a:r>
              <a:rPr lang="es-ES_tradnl" sz="2400" b="1" dirty="0">
                <a:solidFill>
                  <a:schemeClr val="accent2">
                    <a:lumMod val="50000"/>
                  </a:schemeClr>
                </a:solidFill>
              </a:rPr>
              <a:t>del Fondo Europeo de Desarrollo Regional y Fondo de Cohesión (FEDER-FC</a:t>
            </a:r>
            <a:r>
              <a:rPr lang="es-ES_tradnl" sz="2400" b="1" dirty="0" smtClean="0">
                <a:solidFill>
                  <a:schemeClr val="accent2">
                    <a:lumMod val="50000"/>
                  </a:schemeClr>
                </a:solidFill>
              </a:rPr>
              <a:t>)”</a:t>
            </a:r>
            <a:endParaRPr lang="es-ES_tradnl" sz="2400" dirty="0">
              <a:solidFill>
                <a:schemeClr val="accent2">
                  <a:lumMod val="50000"/>
                </a:schemeClr>
              </a:solidFill>
            </a:endParaRPr>
          </a:p>
          <a:p>
            <a:r>
              <a:rPr lang="es-ES_tradnl" sz="2400" b="1" dirty="0"/>
              <a:t> </a:t>
            </a:r>
            <a:endParaRPr lang="es-ES_tradnl" sz="2400" dirty="0"/>
          </a:p>
        </p:txBody>
      </p:sp>
      <p:sp>
        <p:nvSpPr>
          <p:cNvPr id="5" name="CuadroTexto 4"/>
          <p:cNvSpPr txBox="1"/>
          <p:nvPr/>
        </p:nvSpPr>
        <p:spPr>
          <a:xfrm>
            <a:off x="240632" y="5524500"/>
            <a:ext cx="11321716" cy="1569660"/>
          </a:xfrm>
          <a:prstGeom prst="rect">
            <a:avLst/>
          </a:prstGeom>
          <a:noFill/>
        </p:spPr>
        <p:txBody>
          <a:bodyPr wrap="square" rtlCol="0">
            <a:spAutoFit/>
          </a:bodyPr>
          <a:lstStyle/>
          <a:p>
            <a:pPr algn="just"/>
            <a:r>
              <a:rPr lang="es-ES_tradnl" sz="2400" b="1" dirty="0" err="1"/>
              <a:t>Particip</a:t>
            </a:r>
            <a:r>
              <a:rPr lang="es-ES" sz="2400" b="1" dirty="0" err="1"/>
              <a:t>ó</a:t>
            </a:r>
            <a:r>
              <a:rPr lang="es-ES" sz="2400" b="1" dirty="0"/>
              <a:t> la eurodiputada </a:t>
            </a:r>
            <a:r>
              <a:rPr lang="es-ES_tradnl" sz="2400" b="1" dirty="0"/>
              <a:t>Susana </a:t>
            </a:r>
            <a:r>
              <a:rPr lang="es-ES_tradnl" sz="2400" b="1" dirty="0" err="1"/>
              <a:t>Solis</a:t>
            </a:r>
            <a:r>
              <a:rPr lang="es-ES_tradnl" sz="2400" b="1" dirty="0"/>
              <a:t> (Ciudadanos</a:t>
            </a:r>
            <a:r>
              <a:rPr lang="es-ES_tradnl" sz="2400" b="1" dirty="0" smtClean="0"/>
              <a:t>). Se introdujo como nuevo el Art</a:t>
            </a:r>
            <a:r>
              <a:rPr lang="es-ES" sz="2400" b="1" dirty="0" err="1" smtClean="0"/>
              <a:t>ículo</a:t>
            </a:r>
            <a:r>
              <a:rPr lang="es-ES" sz="2400" b="1" dirty="0" smtClean="0"/>
              <a:t> 42, anulándose el artículo 153 que correspondía al artículo 10 del Reglamento del 27 de marzo del 2021. </a:t>
            </a:r>
            <a:r>
              <a:rPr lang="es-ES" sz="2400" b="1" dirty="0" smtClean="0">
                <a:solidFill>
                  <a:schemeClr val="accent2">
                    <a:lumMod val="50000"/>
                  </a:schemeClr>
                </a:solidFill>
              </a:rPr>
              <a:t>No se acordó el 5% los recursos FEDER.</a:t>
            </a:r>
            <a:endParaRPr lang="es-ES_tradnl" sz="2400" b="1" dirty="0">
              <a:solidFill>
                <a:schemeClr val="accent2">
                  <a:lumMod val="50000"/>
                </a:schemeClr>
              </a:solidFill>
            </a:endParaRPr>
          </a:p>
          <a:p>
            <a:pPr algn="just"/>
            <a:endParaRPr lang="es-ES_tradnl" sz="2400" b="1" dirty="0">
              <a:solidFill>
                <a:schemeClr val="accent2">
                  <a:lumMod val="50000"/>
                </a:schemeClr>
              </a:solidFill>
            </a:endParaRPr>
          </a:p>
        </p:txBody>
      </p:sp>
    </p:spTree>
    <p:extLst>
      <p:ext uri="{BB962C8B-B14F-4D97-AF65-F5344CB8AC3E}">
        <p14:creationId xmlns:p14="http://schemas.microsoft.com/office/powerpoint/2010/main" val="48556124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flipH="1" flipV="1">
            <a:off x="10848976" y="-1738718"/>
            <a:ext cx="1086350" cy="198677"/>
          </a:xfrm>
        </p:spPr>
        <p:txBody>
          <a:bodyPr>
            <a:normAutofit fontScale="90000"/>
          </a:bodyPr>
          <a:lstStyle/>
          <a:p>
            <a:pPr eaLnBrk="1" hangingPunct="1">
              <a:defRPr/>
            </a:pPr>
            <a:endParaRPr lang="es-ES" altLang="es-ES_tradnl" sz="3200" dirty="0">
              <a:ea typeface="ＭＳ Ｐゴシック" charset="-128"/>
            </a:endParaRPr>
          </a:p>
        </p:txBody>
      </p:sp>
      <p:sp>
        <p:nvSpPr>
          <p:cNvPr id="4" name="Rectangle 2"/>
          <p:cNvSpPr>
            <a:spLocks noChangeArrowheads="1"/>
          </p:cNvSpPr>
          <p:nvPr/>
        </p:nvSpPr>
        <p:spPr bwMode="auto">
          <a:xfrm>
            <a:off x="88900" y="1231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pic>
        <p:nvPicPr>
          <p:cNvPr id="5" name="Imagen 4"/>
          <p:cNvPicPr>
            <a:picLocks noChangeAspect="1"/>
          </p:cNvPicPr>
          <p:nvPr/>
        </p:nvPicPr>
        <p:blipFill>
          <a:blip r:embed="rId2"/>
          <a:stretch>
            <a:fillRect/>
          </a:stretch>
        </p:blipFill>
        <p:spPr>
          <a:xfrm>
            <a:off x="671893" y="124488"/>
            <a:ext cx="10720008" cy="1913861"/>
          </a:xfrm>
          <a:prstGeom prst="rect">
            <a:avLst/>
          </a:prstGeom>
        </p:spPr>
      </p:pic>
      <p:pic>
        <p:nvPicPr>
          <p:cNvPr id="7" name="Imagen 6"/>
          <p:cNvPicPr>
            <a:picLocks noChangeAspect="1"/>
          </p:cNvPicPr>
          <p:nvPr/>
        </p:nvPicPr>
        <p:blipFill>
          <a:blip r:embed="rId3"/>
          <a:stretch>
            <a:fillRect/>
          </a:stretch>
        </p:blipFill>
        <p:spPr>
          <a:xfrm>
            <a:off x="1409700" y="2282900"/>
            <a:ext cx="9601200" cy="2582723"/>
          </a:xfrm>
          <a:prstGeom prst="rect">
            <a:avLst/>
          </a:prstGeom>
        </p:spPr>
      </p:pic>
      <p:pic>
        <p:nvPicPr>
          <p:cNvPr id="8" name="Imagen 7"/>
          <p:cNvPicPr>
            <a:picLocks noChangeAspect="1"/>
          </p:cNvPicPr>
          <p:nvPr/>
        </p:nvPicPr>
        <p:blipFill>
          <a:blip r:embed="rId4"/>
          <a:stretch>
            <a:fillRect/>
          </a:stretch>
        </p:blipFill>
        <p:spPr>
          <a:xfrm>
            <a:off x="1511300" y="4932654"/>
            <a:ext cx="9277350" cy="750595"/>
          </a:xfrm>
          <a:prstGeom prst="rect">
            <a:avLst/>
          </a:prstGeom>
        </p:spPr>
      </p:pic>
      <p:sp>
        <p:nvSpPr>
          <p:cNvPr id="9" name="CuadroTexto 8"/>
          <p:cNvSpPr txBox="1"/>
          <p:nvPr/>
        </p:nvSpPr>
        <p:spPr>
          <a:xfrm>
            <a:off x="800100" y="6070600"/>
            <a:ext cx="10934700" cy="646331"/>
          </a:xfrm>
          <a:prstGeom prst="rect">
            <a:avLst/>
          </a:prstGeom>
          <a:noFill/>
        </p:spPr>
        <p:txBody>
          <a:bodyPr wrap="square" rtlCol="0">
            <a:spAutoFit/>
          </a:bodyPr>
          <a:lstStyle/>
          <a:p>
            <a:r>
              <a:rPr lang="es-ES" b="1" dirty="0" smtClean="0">
                <a:solidFill>
                  <a:schemeClr val="accent2">
                    <a:lumMod val="50000"/>
                  </a:schemeClr>
                </a:solidFill>
              </a:rPr>
              <a:t>Únicamente se reconocen las regiones </a:t>
            </a:r>
            <a:r>
              <a:rPr lang="es-ES" b="1" dirty="0" err="1" smtClean="0">
                <a:solidFill>
                  <a:schemeClr val="accent2">
                    <a:lumMod val="50000"/>
                  </a:schemeClr>
                </a:solidFill>
              </a:rPr>
              <a:t>ultraperiféricas</a:t>
            </a:r>
            <a:r>
              <a:rPr lang="es-ES" b="1" dirty="0" smtClean="0">
                <a:solidFill>
                  <a:schemeClr val="accent2">
                    <a:lumMod val="50000"/>
                  </a:schemeClr>
                </a:solidFill>
              </a:rPr>
              <a:t> como zonas desfavorecidas, no se destinan fondos para las zonas escasamente pobladas</a:t>
            </a:r>
            <a:endParaRPr lang="es-ES_tradnl" b="1" dirty="0">
              <a:solidFill>
                <a:schemeClr val="accent2">
                  <a:lumMod val="50000"/>
                </a:schemeClr>
              </a:solidFill>
            </a:endParaRPr>
          </a:p>
        </p:txBody>
      </p:sp>
    </p:spTree>
    <p:extLst>
      <p:ext uri="{BB962C8B-B14F-4D97-AF65-F5344CB8AC3E}">
        <p14:creationId xmlns:p14="http://schemas.microsoft.com/office/powerpoint/2010/main" val="18975132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flipH="1" flipV="1">
            <a:off x="10848976" y="-1738718"/>
            <a:ext cx="1086350" cy="198677"/>
          </a:xfrm>
        </p:spPr>
        <p:txBody>
          <a:bodyPr>
            <a:normAutofit fontScale="90000"/>
          </a:bodyPr>
          <a:lstStyle/>
          <a:p>
            <a:pPr eaLnBrk="1" hangingPunct="1">
              <a:defRPr/>
            </a:pPr>
            <a:endParaRPr lang="es-ES" altLang="es-ES_tradnl" sz="3200" dirty="0">
              <a:ea typeface="ＭＳ Ｐゴシック" charset="-128"/>
            </a:endParaRPr>
          </a:p>
        </p:txBody>
      </p:sp>
      <p:sp>
        <p:nvSpPr>
          <p:cNvPr id="4" name="Rectangle 2"/>
          <p:cNvSpPr>
            <a:spLocks noChangeArrowheads="1"/>
          </p:cNvSpPr>
          <p:nvPr/>
        </p:nvSpPr>
        <p:spPr bwMode="auto">
          <a:xfrm>
            <a:off x="88900" y="1231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pic>
        <p:nvPicPr>
          <p:cNvPr id="3" name="Imagen 2"/>
          <p:cNvPicPr>
            <a:picLocks noChangeAspect="1"/>
          </p:cNvPicPr>
          <p:nvPr/>
        </p:nvPicPr>
        <p:blipFill>
          <a:blip r:embed="rId2"/>
          <a:stretch>
            <a:fillRect/>
          </a:stretch>
        </p:blipFill>
        <p:spPr>
          <a:xfrm>
            <a:off x="1358900" y="121841"/>
            <a:ext cx="8889753" cy="2090512"/>
          </a:xfrm>
          <a:prstGeom prst="rect">
            <a:avLst/>
          </a:prstGeom>
        </p:spPr>
      </p:pic>
      <p:pic>
        <p:nvPicPr>
          <p:cNvPr id="6" name="Imagen 5"/>
          <p:cNvPicPr>
            <a:picLocks noChangeAspect="1"/>
          </p:cNvPicPr>
          <p:nvPr/>
        </p:nvPicPr>
        <p:blipFill>
          <a:blip r:embed="rId3"/>
          <a:stretch>
            <a:fillRect/>
          </a:stretch>
        </p:blipFill>
        <p:spPr>
          <a:xfrm>
            <a:off x="980699" y="2278461"/>
            <a:ext cx="6669428" cy="4516040"/>
          </a:xfrm>
          <a:prstGeom prst="rect">
            <a:avLst/>
          </a:prstGeom>
        </p:spPr>
      </p:pic>
      <p:sp>
        <p:nvSpPr>
          <p:cNvPr id="10" name="CuadroTexto 9"/>
          <p:cNvSpPr txBox="1"/>
          <p:nvPr/>
        </p:nvSpPr>
        <p:spPr>
          <a:xfrm>
            <a:off x="8280400" y="2768600"/>
            <a:ext cx="3416300" cy="3394809"/>
          </a:xfrm>
          <a:prstGeom prst="rect">
            <a:avLst/>
          </a:prstGeom>
          <a:noFill/>
        </p:spPr>
        <p:txBody>
          <a:bodyPr wrap="square" rtlCol="0">
            <a:spAutoFit/>
          </a:bodyPr>
          <a:lstStyle/>
          <a:p>
            <a:pPr algn="just"/>
            <a:r>
              <a:rPr lang="es-ES_tradnl" sz="1600" dirty="0" smtClean="0">
                <a:solidFill>
                  <a:schemeClr val="accent2">
                    <a:lumMod val="50000"/>
                  </a:schemeClr>
                </a:solidFill>
              </a:rPr>
              <a:t>En el punto e) se destina el 0,6% para:</a:t>
            </a:r>
          </a:p>
          <a:p>
            <a:pPr algn="just"/>
            <a:endParaRPr lang="es-ES_tradnl" sz="1600" dirty="0">
              <a:solidFill>
                <a:schemeClr val="accent2">
                  <a:lumMod val="50000"/>
                </a:schemeClr>
              </a:solidFill>
            </a:endParaRPr>
          </a:p>
          <a:p>
            <a:pPr algn="just"/>
            <a:r>
              <a:rPr lang="es-ES_tradnl" sz="1600" dirty="0" smtClean="0">
                <a:solidFill>
                  <a:schemeClr val="accent2">
                    <a:lumMod val="50000"/>
                  </a:schemeClr>
                </a:solidFill>
              </a:rPr>
              <a:t> - Las regiones </a:t>
            </a:r>
            <a:r>
              <a:rPr lang="es-ES_tradnl" sz="1600" dirty="0" err="1" smtClean="0">
                <a:solidFill>
                  <a:schemeClr val="accent2">
                    <a:lumMod val="50000"/>
                  </a:schemeClr>
                </a:solidFill>
              </a:rPr>
              <a:t>ultraperif</a:t>
            </a:r>
            <a:r>
              <a:rPr lang="es-ES" sz="1600" dirty="0" err="1" smtClean="0">
                <a:solidFill>
                  <a:schemeClr val="accent2">
                    <a:lumMod val="50000"/>
                  </a:schemeClr>
                </a:solidFill>
              </a:rPr>
              <a:t>éricas</a:t>
            </a:r>
            <a:r>
              <a:rPr lang="es-ES" sz="1600" dirty="0" smtClean="0">
                <a:solidFill>
                  <a:schemeClr val="accent2">
                    <a:lumMod val="50000"/>
                  </a:schemeClr>
                </a:solidFill>
              </a:rPr>
              <a:t> (como </a:t>
            </a:r>
            <a:r>
              <a:rPr lang="es-ES" sz="1600" b="1" dirty="0" smtClean="0">
                <a:solidFill>
                  <a:schemeClr val="accent2">
                    <a:lumMod val="50000"/>
                  </a:schemeClr>
                </a:solidFill>
              </a:rPr>
              <a:t>Canarias</a:t>
            </a:r>
            <a:r>
              <a:rPr lang="es-ES" sz="1600" dirty="0" smtClean="0">
                <a:solidFill>
                  <a:schemeClr val="accent2">
                    <a:lumMod val="50000"/>
                  </a:schemeClr>
                </a:solidFill>
              </a:rPr>
              <a:t>).</a:t>
            </a:r>
          </a:p>
          <a:p>
            <a:pPr algn="just"/>
            <a:endParaRPr lang="es-ES" sz="1600" dirty="0" smtClean="0">
              <a:solidFill>
                <a:schemeClr val="accent2">
                  <a:lumMod val="50000"/>
                </a:schemeClr>
              </a:solidFill>
            </a:endParaRPr>
          </a:p>
          <a:p>
            <a:pPr algn="just"/>
            <a:r>
              <a:rPr lang="es-ES" sz="1600" dirty="0" smtClean="0">
                <a:solidFill>
                  <a:schemeClr val="accent2">
                    <a:lumMod val="50000"/>
                  </a:schemeClr>
                </a:solidFill>
              </a:rPr>
              <a:t>- Las regiones NUTS 2 que cumplan los criterios establecidos en el artículo 2 del </a:t>
            </a:r>
            <a:r>
              <a:rPr lang="es-ES" sz="1600" b="1" dirty="0" smtClean="0">
                <a:solidFill>
                  <a:schemeClr val="accent2">
                    <a:lumMod val="50000"/>
                  </a:schemeClr>
                </a:solidFill>
              </a:rPr>
              <a:t>Protocolo número 6 del Acta de Adhesión de 1994</a:t>
            </a:r>
          </a:p>
          <a:p>
            <a:pPr algn="just"/>
            <a:endParaRPr lang="es-ES_tradnl" sz="1600" dirty="0" smtClean="0">
              <a:solidFill>
                <a:schemeClr val="accent2">
                  <a:lumMod val="50000"/>
                </a:schemeClr>
              </a:solidFill>
            </a:endParaRPr>
          </a:p>
          <a:p>
            <a:pPr algn="just"/>
            <a:r>
              <a:rPr lang="es-ES_tradnl" sz="1600" dirty="0" smtClean="0">
                <a:solidFill>
                  <a:schemeClr val="accent2">
                    <a:lumMod val="50000"/>
                  </a:schemeClr>
                </a:solidFill>
              </a:rPr>
              <a:t>Esto es las que tengan una </a:t>
            </a:r>
            <a:r>
              <a:rPr lang="es-ES_tradnl" sz="1600" b="1" dirty="0" smtClean="0">
                <a:solidFill>
                  <a:schemeClr val="accent2">
                    <a:lumMod val="50000"/>
                  </a:schemeClr>
                </a:solidFill>
              </a:rPr>
              <a:t>densidad igual o inferior a 8 </a:t>
            </a:r>
            <a:r>
              <a:rPr lang="es-ES_tradnl" sz="1600" b="1" dirty="0" err="1" smtClean="0">
                <a:solidFill>
                  <a:schemeClr val="accent2">
                    <a:lumMod val="50000"/>
                  </a:schemeClr>
                </a:solidFill>
              </a:rPr>
              <a:t>hab</a:t>
            </a:r>
            <a:r>
              <a:rPr lang="es-ES_tradnl" sz="1600" b="1" dirty="0" smtClean="0">
                <a:solidFill>
                  <a:schemeClr val="accent2">
                    <a:lumMod val="50000"/>
                  </a:schemeClr>
                </a:solidFill>
              </a:rPr>
              <a:t>/km</a:t>
            </a:r>
            <a:r>
              <a:rPr lang="es-ES_tradnl" sz="1600" b="1" baseline="30000" dirty="0" smtClean="0">
                <a:solidFill>
                  <a:schemeClr val="accent2">
                    <a:lumMod val="50000"/>
                  </a:schemeClr>
                </a:solidFill>
              </a:rPr>
              <a:t>2</a:t>
            </a:r>
            <a:r>
              <a:rPr lang="es-ES_tradnl" sz="1600" dirty="0" smtClean="0">
                <a:solidFill>
                  <a:schemeClr val="accent2">
                    <a:lumMod val="50000"/>
                  </a:schemeClr>
                </a:solidFill>
              </a:rPr>
              <a:t>, como </a:t>
            </a:r>
            <a:r>
              <a:rPr lang="es-ES_tradnl" sz="1600" b="1" dirty="0" err="1" smtClean="0">
                <a:solidFill>
                  <a:schemeClr val="accent2">
                    <a:lumMod val="50000"/>
                  </a:schemeClr>
                </a:solidFill>
              </a:rPr>
              <a:t>Serran</a:t>
            </a:r>
            <a:r>
              <a:rPr lang="es-ES" sz="1600" b="1" dirty="0" err="1" smtClean="0">
                <a:solidFill>
                  <a:schemeClr val="accent2">
                    <a:lumMod val="50000"/>
                  </a:schemeClr>
                </a:solidFill>
              </a:rPr>
              <a:t>ía</a:t>
            </a:r>
            <a:r>
              <a:rPr lang="es-ES" sz="1600" b="1" dirty="0" smtClean="0">
                <a:solidFill>
                  <a:schemeClr val="accent2">
                    <a:lumMod val="50000"/>
                  </a:schemeClr>
                </a:solidFill>
              </a:rPr>
              <a:t> Celtibérica y la Franja Céltica</a:t>
            </a:r>
            <a:endParaRPr lang="es-ES_tradnl" sz="1600" b="1" dirty="0">
              <a:solidFill>
                <a:schemeClr val="accent2">
                  <a:lumMod val="50000"/>
                </a:schemeClr>
              </a:solidFill>
            </a:endParaRPr>
          </a:p>
        </p:txBody>
      </p:sp>
    </p:spTree>
    <p:extLst>
      <p:ext uri="{BB962C8B-B14F-4D97-AF65-F5344CB8AC3E}">
        <p14:creationId xmlns:p14="http://schemas.microsoft.com/office/powerpoint/2010/main" val="15147782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709863" y="-225292"/>
            <a:ext cx="8216423" cy="45719"/>
          </a:xfrm>
        </p:spPr>
        <p:txBody>
          <a:bodyPr>
            <a:normAutofit fontScale="90000"/>
          </a:bodyPr>
          <a:lstStyle/>
          <a:p>
            <a:pPr algn="just">
              <a:defRPr/>
            </a:pP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sp>
        <p:nvSpPr>
          <p:cNvPr id="4" name="CuadroTexto 3"/>
          <p:cNvSpPr txBox="1"/>
          <p:nvPr/>
        </p:nvSpPr>
        <p:spPr>
          <a:xfrm>
            <a:off x="1614537" y="870449"/>
            <a:ext cx="9455540" cy="3139321"/>
          </a:xfrm>
          <a:prstGeom prst="rect">
            <a:avLst/>
          </a:prstGeom>
          <a:noFill/>
        </p:spPr>
        <p:txBody>
          <a:bodyPr wrap="square" rtlCol="0">
            <a:spAutoFit/>
          </a:bodyPr>
          <a:lstStyle/>
          <a:p>
            <a:r>
              <a:rPr lang="es-ES_tradnl" sz="1600" i="1" dirty="0" smtClean="0"/>
              <a:t>- </a:t>
            </a:r>
            <a:r>
              <a:rPr lang="es-ES_tradnl" sz="1600" i="1" dirty="0"/>
              <a:t>Una Europa </a:t>
            </a:r>
            <a:r>
              <a:rPr lang="es-ES_tradnl" sz="2000" b="1" i="1" dirty="0"/>
              <a:t>más inteligente</a:t>
            </a:r>
            <a:r>
              <a:rPr lang="es-ES_tradnl" sz="1600" i="1" dirty="0"/>
              <a:t>, mediante la innovación, la digitalización, la transformación económica y el apoyo a las pequeñas y medianas empresas;</a:t>
            </a:r>
          </a:p>
          <a:p>
            <a:r>
              <a:rPr lang="es-ES_tradnl" sz="1600" i="1" dirty="0"/>
              <a:t>- Una Europa </a:t>
            </a:r>
            <a:r>
              <a:rPr lang="es-ES_tradnl" sz="2000" b="1" i="1" dirty="0"/>
              <a:t>más ecológica y libre de carbono</a:t>
            </a:r>
            <a:r>
              <a:rPr lang="es-ES_tradnl" sz="1600" i="1" dirty="0"/>
              <a:t>, que aplique el Acuerdo de París e invierta en transición energética, energías renovables y la lucha contra el cambio climático;</a:t>
            </a:r>
          </a:p>
          <a:p>
            <a:r>
              <a:rPr lang="es-ES_tradnl" sz="1600" i="1" dirty="0"/>
              <a:t>- Una Europa </a:t>
            </a:r>
            <a:r>
              <a:rPr lang="es-ES_tradnl" sz="2000" b="1" i="1" dirty="0"/>
              <a:t>más conectada</a:t>
            </a:r>
            <a:r>
              <a:rPr lang="es-ES_tradnl" sz="1600" i="1" dirty="0"/>
              <a:t>, con un transporte estratégico y redes digitales;</a:t>
            </a:r>
          </a:p>
          <a:p>
            <a:r>
              <a:rPr lang="es-ES_tradnl" sz="1600" i="1" dirty="0"/>
              <a:t>- Una Europa </a:t>
            </a:r>
            <a:r>
              <a:rPr lang="es-ES_tradnl" sz="2000" b="1" i="1" dirty="0"/>
              <a:t>más social</a:t>
            </a:r>
            <a:r>
              <a:rPr lang="es-ES_tradnl" sz="1600" b="1" i="1" dirty="0"/>
              <a:t>, </a:t>
            </a:r>
            <a:r>
              <a:rPr lang="es-ES_tradnl" sz="1600" i="1" dirty="0"/>
              <a:t>que haga realidad el pilar europeo de derechos sociales y que apoye el empleo de calidad, la educación, las capacidades educativas y profesionales, la inclusión social y la igualdad de acceso a la asistencia sanitaria;</a:t>
            </a:r>
          </a:p>
          <a:p>
            <a:r>
              <a:rPr lang="es-ES_tradnl" sz="1600" i="1" dirty="0"/>
              <a:t>- Una Europa </a:t>
            </a:r>
            <a:r>
              <a:rPr lang="es-ES_tradnl" sz="2000" b="1" i="1" dirty="0"/>
              <a:t>más cercana a los ciudadanos</a:t>
            </a:r>
            <a:r>
              <a:rPr lang="es-ES_tradnl" sz="1600" i="1" dirty="0"/>
              <a:t>, que respalde estrategias de crecimiento de gestión local y que contribuya a un desarrollo urbano sostenible en toda la UE.</a:t>
            </a:r>
          </a:p>
          <a:p>
            <a:endParaRPr lang="es-ES_tradnl" dirty="0"/>
          </a:p>
        </p:txBody>
      </p:sp>
      <p:sp>
        <p:nvSpPr>
          <p:cNvPr id="5" name="CuadroTexto 4"/>
          <p:cNvSpPr txBox="1"/>
          <p:nvPr/>
        </p:nvSpPr>
        <p:spPr>
          <a:xfrm>
            <a:off x="1705517" y="3935578"/>
            <a:ext cx="9270459" cy="2185214"/>
          </a:xfrm>
          <a:prstGeom prst="rect">
            <a:avLst/>
          </a:prstGeom>
          <a:noFill/>
        </p:spPr>
        <p:txBody>
          <a:bodyPr wrap="square" rtlCol="0">
            <a:spAutoFit/>
          </a:bodyPr>
          <a:lstStyle/>
          <a:p>
            <a:r>
              <a:rPr lang="es-ES_tradnl" sz="2000" b="1" dirty="0" smtClean="0">
                <a:solidFill>
                  <a:schemeClr val="accent2">
                    <a:lumMod val="50000"/>
                  </a:schemeClr>
                </a:solidFill>
              </a:rPr>
              <a:t>                                                     </a:t>
            </a:r>
            <a:r>
              <a:rPr lang="es-ES_tradnl" b="1" dirty="0" smtClean="0">
                <a:solidFill>
                  <a:schemeClr val="accent2">
                    <a:lumMod val="50000"/>
                  </a:schemeClr>
                </a:solidFill>
              </a:rPr>
              <a:t>Criterios de </a:t>
            </a:r>
            <a:r>
              <a:rPr lang="es-ES_tradnl" b="1" dirty="0" err="1" smtClean="0">
                <a:solidFill>
                  <a:schemeClr val="accent2">
                    <a:lumMod val="50000"/>
                  </a:schemeClr>
                </a:solidFill>
              </a:rPr>
              <a:t>aplicaci</a:t>
            </a:r>
            <a:r>
              <a:rPr lang="es-ES" b="1" dirty="0" err="1" smtClean="0">
                <a:solidFill>
                  <a:schemeClr val="accent2">
                    <a:lumMod val="50000"/>
                  </a:schemeClr>
                </a:solidFill>
              </a:rPr>
              <a:t>ón</a:t>
            </a:r>
            <a:endParaRPr lang="es-ES_tradnl" dirty="0">
              <a:solidFill>
                <a:schemeClr val="accent2">
                  <a:lumMod val="50000"/>
                </a:schemeClr>
              </a:solidFill>
            </a:endParaRPr>
          </a:p>
          <a:p>
            <a:r>
              <a:rPr lang="es-ES_tradnl" sz="1600" i="1" dirty="0" smtClean="0"/>
              <a:t>- La </a:t>
            </a:r>
            <a:r>
              <a:rPr lang="es-ES_tradnl" sz="1600" i="1" dirty="0"/>
              <a:t>política de cohesión </a:t>
            </a:r>
            <a:r>
              <a:rPr lang="es-ES_tradnl" sz="1600" i="1" dirty="0" smtClean="0"/>
              <a:t>invierte en </a:t>
            </a:r>
            <a:r>
              <a:rPr lang="es-ES_tradnl" sz="1600" i="1" dirty="0"/>
              <a:t>todas </a:t>
            </a:r>
            <a:r>
              <a:rPr lang="es-ES_tradnl" sz="2000" b="1" i="1" dirty="0"/>
              <a:t>las regiones en función </a:t>
            </a:r>
            <a:r>
              <a:rPr lang="es-ES_tradnl" sz="2000" b="1" i="1" dirty="0" smtClean="0"/>
              <a:t>del PIB per </a:t>
            </a:r>
            <a:r>
              <a:rPr lang="es-ES_tradnl" sz="2000" b="1" i="1" dirty="0" err="1" smtClean="0"/>
              <a:t>capita</a:t>
            </a:r>
            <a:r>
              <a:rPr lang="es-ES_tradnl" sz="2000" b="1" i="1" dirty="0" smtClean="0"/>
              <a:t> </a:t>
            </a:r>
            <a:r>
              <a:rPr lang="es-ES_tradnl" sz="1600" i="1" dirty="0" smtClean="0"/>
              <a:t>(</a:t>
            </a:r>
            <a:r>
              <a:rPr lang="es-ES_tradnl" sz="1600" i="1" dirty="0"/>
              <a:t>menos desarrolladas, en transición o más desarrolladas</a:t>
            </a:r>
            <a:r>
              <a:rPr lang="es-ES_tradnl" sz="1600" i="1" dirty="0" smtClean="0"/>
              <a:t>). Se </a:t>
            </a:r>
            <a:r>
              <a:rPr lang="es-ES_tradnl" sz="1600" i="1" dirty="0"/>
              <a:t>añaden nuevos criterios (</a:t>
            </a:r>
            <a:r>
              <a:rPr lang="es-ES_tradnl" sz="2000" b="1" i="1" dirty="0"/>
              <a:t>desempleo juvenil, niveles educativos bajos, cambio climático y acogida e integración de inmigrantes</a:t>
            </a:r>
            <a:r>
              <a:rPr lang="es-ES_tradnl" sz="1600" i="1" dirty="0"/>
              <a:t>) </a:t>
            </a:r>
            <a:endParaRPr lang="es-ES_tradnl" sz="1600" i="1" dirty="0" smtClean="0"/>
          </a:p>
          <a:p>
            <a:r>
              <a:rPr lang="es-ES_tradnl" sz="1600" i="1" dirty="0" smtClean="0"/>
              <a:t>- Las </a:t>
            </a:r>
            <a:r>
              <a:rPr lang="es-ES_tradnl" sz="2000" b="1" i="1" dirty="0"/>
              <a:t>regiones </a:t>
            </a:r>
            <a:r>
              <a:rPr lang="es-ES_tradnl" sz="2000" b="1" i="1" dirty="0" err="1"/>
              <a:t>ultraperiféricas</a:t>
            </a:r>
            <a:r>
              <a:rPr lang="es-ES_tradnl" sz="2000" b="1" i="1" dirty="0"/>
              <a:t> </a:t>
            </a:r>
            <a:r>
              <a:rPr lang="es-ES_tradnl" sz="1600" i="1" dirty="0"/>
              <a:t>seguirán beneficiándose de una ayuda especial de la UE.</a:t>
            </a:r>
          </a:p>
          <a:p>
            <a:r>
              <a:rPr lang="es-ES_tradnl" sz="1600" i="1" dirty="0" smtClean="0"/>
              <a:t>- Se potencia </a:t>
            </a:r>
            <a:r>
              <a:rPr lang="es-ES_tradnl" sz="1600" i="1" dirty="0"/>
              <a:t>la </a:t>
            </a:r>
            <a:r>
              <a:rPr lang="es-ES_tradnl" sz="2000" b="1" i="1" dirty="0"/>
              <a:t>dimensión urbana </a:t>
            </a:r>
            <a:r>
              <a:rPr lang="es-ES_tradnl" sz="1600" i="1" dirty="0"/>
              <a:t>de la política de cohesión, con el 6 % del FEDER dedicado al desarrollo urbano </a:t>
            </a:r>
            <a:r>
              <a:rPr lang="es-ES_tradnl" sz="1600" i="1" dirty="0" smtClean="0"/>
              <a:t>sostenible (la </a:t>
            </a:r>
            <a:r>
              <a:rPr lang="es-ES_tradnl" sz="1600" i="1" dirty="0"/>
              <a:t>Iniciativa Urbana </a:t>
            </a:r>
            <a:r>
              <a:rPr lang="es-ES_tradnl" sz="1600" i="1" dirty="0" smtClean="0"/>
              <a:t>Europea).</a:t>
            </a:r>
            <a:endParaRPr lang="es-ES_tradnl" sz="1600" i="1" dirty="0"/>
          </a:p>
        </p:txBody>
      </p:sp>
      <p:sp>
        <p:nvSpPr>
          <p:cNvPr id="6" name="CuadroTexto 5"/>
          <p:cNvSpPr txBox="1"/>
          <p:nvPr/>
        </p:nvSpPr>
        <p:spPr>
          <a:xfrm>
            <a:off x="342901" y="177800"/>
            <a:ext cx="11544300" cy="523220"/>
          </a:xfrm>
          <a:prstGeom prst="rect">
            <a:avLst/>
          </a:prstGeom>
          <a:noFill/>
        </p:spPr>
        <p:txBody>
          <a:bodyPr wrap="square" rtlCol="0">
            <a:spAutoFit/>
          </a:bodyPr>
          <a:lstStyle/>
          <a:p>
            <a:pPr algn="ctr"/>
            <a:r>
              <a:rPr lang="es-ES_tradnl" sz="2800" b="1" dirty="0" smtClean="0">
                <a:solidFill>
                  <a:schemeClr val="accent2">
                    <a:lumMod val="50000"/>
                  </a:schemeClr>
                </a:solidFill>
              </a:rPr>
              <a:t>Recursos FEDER y Fondo de </a:t>
            </a:r>
            <a:r>
              <a:rPr lang="es-ES_tradnl" sz="2800" b="1" dirty="0" err="1" smtClean="0">
                <a:solidFill>
                  <a:schemeClr val="accent2">
                    <a:lumMod val="50000"/>
                  </a:schemeClr>
                </a:solidFill>
              </a:rPr>
              <a:t>Cohesi</a:t>
            </a:r>
            <a:r>
              <a:rPr lang="es-ES" sz="2800" b="1" dirty="0" err="1" smtClean="0">
                <a:solidFill>
                  <a:schemeClr val="accent2">
                    <a:lumMod val="50000"/>
                  </a:schemeClr>
                </a:solidFill>
              </a:rPr>
              <a:t>ón</a:t>
            </a:r>
            <a:r>
              <a:rPr lang="es-ES" sz="2800" b="1" dirty="0">
                <a:solidFill>
                  <a:schemeClr val="accent2">
                    <a:lumMod val="50000"/>
                  </a:schemeClr>
                </a:solidFill>
              </a:rPr>
              <a:t> </a:t>
            </a:r>
            <a:r>
              <a:rPr lang="es-ES" b="1" dirty="0" smtClean="0">
                <a:solidFill>
                  <a:schemeClr val="accent2">
                    <a:lumMod val="50000"/>
                  </a:schemeClr>
                </a:solidFill>
              </a:rPr>
              <a:t>Cinco Objetivos principales recibirán entre el 65% y el 85%</a:t>
            </a:r>
            <a:endParaRPr lang="es-ES_tradnl" b="1" dirty="0">
              <a:solidFill>
                <a:schemeClr val="accent2">
                  <a:lumMod val="50000"/>
                </a:schemeClr>
              </a:solidFill>
            </a:endParaRPr>
          </a:p>
        </p:txBody>
      </p:sp>
      <p:sp>
        <p:nvSpPr>
          <p:cNvPr id="7" name="CuadroTexto 6"/>
          <p:cNvSpPr txBox="1"/>
          <p:nvPr/>
        </p:nvSpPr>
        <p:spPr>
          <a:xfrm>
            <a:off x="709863" y="6186973"/>
            <a:ext cx="10878757" cy="461665"/>
          </a:xfrm>
          <a:prstGeom prst="rect">
            <a:avLst/>
          </a:prstGeom>
          <a:noFill/>
        </p:spPr>
        <p:txBody>
          <a:bodyPr wrap="square" rtlCol="0">
            <a:spAutoFit/>
          </a:bodyPr>
          <a:lstStyle/>
          <a:p>
            <a:pPr algn="ctr"/>
            <a:r>
              <a:rPr lang="es-ES_tradnl" sz="2400" b="1" dirty="0" smtClean="0">
                <a:solidFill>
                  <a:schemeClr val="accent2">
                    <a:lumMod val="50000"/>
                  </a:schemeClr>
                </a:solidFill>
              </a:rPr>
              <a:t>No se considera las zonas rurales, ni las montañosas, ni las escasamente pobladas</a:t>
            </a:r>
            <a:endParaRPr lang="es-ES_tradnl" sz="2400" b="1" dirty="0">
              <a:solidFill>
                <a:schemeClr val="accent2">
                  <a:lumMod val="50000"/>
                </a:schemeClr>
              </a:solidFill>
            </a:endParaRPr>
          </a:p>
        </p:txBody>
      </p:sp>
    </p:spTree>
    <p:extLst>
      <p:ext uri="{BB962C8B-B14F-4D97-AF65-F5344CB8AC3E}">
        <p14:creationId xmlns:p14="http://schemas.microsoft.com/office/powerpoint/2010/main" val="16908131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idx="4294967295"/>
          </p:nvPr>
        </p:nvSpPr>
        <p:spPr>
          <a:xfrm>
            <a:off x="204181" y="500066"/>
            <a:ext cx="12312073" cy="571480"/>
          </a:xfrm>
        </p:spPr>
        <p:txBody>
          <a:bodyPr>
            <a:normAutofit fontScale="90000"/>
          </a:bodyPr>
          <a:lstStyle/>
          <a:p>
            <a:pPr algn="ctr" eaLnBrk="1" hangingPunct="1">
              <a:defRPr/>
            </a:pPr>
            <a:r>
              <a:rPr lang="es-ES_tradnl" altLang="es-ES_tradnl" sz="3200" b="1" dirty="0">
                <a:solidFill>
                  <a:schemeClr val="tx2">
                    <a:lumMod val="90000"/>
                  </a:schemeClr>
                </a:solidFill>
                <a:ea typeface="ＭＳ Ｐゴシック" charset="-128"/>
              </a:rPr>
              <a:t/>
            </a:r>
            <a:br>
              <a:rPr lang="es-ES_tradnl" altLang="es-ES_tradnl" sz="3200" b="1" dirty="0">
                <a:solidFill>
                  <a:schemeClr val="tx2">
                    <a:lumMod val="90000"/>
                  </a:schemeClr>
                </a:solidFill>
                <a:ea typeface="ＭＳ Ｐゴシック" charset="-128"/>
              </a:rPr>
            </a:br>
            <a:r>
              <a:rPr lang="es-ES_tradnl" altLang="es-ES_tradnl" sz="2800" b="1" dirty="0">
                <a:solidFill>
                  <a:srgbClr val="C00000"/>
                </a:solidFill>
                <a:ea typeface="ＭＳ Ｐゴシック" charset="-128"/>
              </a:rPr>
              <a:t> </a:t>
            </a:r>
            <a:r>
              <a:rPr lang="es-ES_tradnl" altLang="es-ES_tradnl" sz="2000" dirty="0">
                <a:solidFill>
                  <a:srgbClr val="C00000"/>
                </a:solidFill>
                <a:latin typeface="Tahoma" pitchFamily="34" charset="0"/>
                <a:ea typeface="Tahoma" pitchFamily="34" charset="0"/>
                <a:cs typeface="Tahoma" pitchFamily="34" charset="0"/>
              </a:rPr>
              <a:t/>
            </a:r>
            <a:br>
              <a:rPr lang="es-ES_tradnl" altLang="es-ES_tradnl" sz="2000" dirty="0">
                <a:solidFill>
                  <a:srgbClr val="C00000"/>
                </a:solidFill>
                <a:latin typeface="Tahoma" pitchFamily="34" charset="0"/>
                <a:ea typeface="Tahoma" pitchFamily="34" charset="0"/>
                <a:cs typeface="Tahoma" pitchFamily="34" charset="0"/>
              </a:rPr>
            </a:br>
            <a:endParaRPr lang="es-ES_tradnl" altLang="es-ES_tradnl" sz="2200" b="1" dirty="0">
              <a:solidFill>
                <a:schemeClr val="accent2">
                  <a:lumMod val="75000"/>
                </a:schemeClr>
              </a:solidFill>
              <a:latin typeface="Tahoma" pitchFamily="34" charset="0"/>
              <a:ea typeface="Tahoma" pitchFamily="34" charset="0"/>
              <a:cs typeface="Tahoma" pitchFamily="34" charset="0"/>
            </a:endParaRPr>
          </a:p>
        </p:txBody>
      </p:sp>
      <p:sp>
        <p:nvSpPr>
          <p:cNvPr id="917507" name="Rectangle 3"/>
          <p:cNvSpPr>
            <a:spLocks noGrp="1" noChangeArrowheads="1"/>
          </p:cNvSpPr>
          <p:nvPr>
            <p:ph type="body" idx="4294967295"/>
          </p:nvPr>
        </p:nvSpPr>
        <p:spPr>
          <a:xfrm flipV="1">
            <a:off x="6118698" y="6114474"/>
            <a:ext cx="5362101" cy="169594"/>
          </a:xfrm>
        </p:spPr>
        <p:txBody>
          <a:bodyPr>
            <a:normAutofit fontScale="25000" lnSpcReduction="20000"/>
          </a:bodyPr>
          <a:lstStyle/>
          <a:p>
            <a:pPr algn="just">
              <a:defRPr/>
            </a:pPr>
            <a:endParaRPr lang="es-ES_tradnl" altLang="es-ES_tradnl" sz="24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buNone/>
              <a:defRPr/>
            </a:pPr>
            <a:endParaRPr lang="es-ES_tradnl" altLang="es-ES_tradnl" sz="4000" dirty="0">
              <a:effectLst/>
              <a:ea typeface="ＭＳ Ｐゴシック" charset="-128"/>
            </a:endParaRPr>
          </a:p>
          <a:p>
            <a:pPr algn="just" eaLnBrk="1" hangingPunct="1">
              <a:buFont typeface="Wingdings" charset="2"/>
              <a:buNone/>
              <a:defRPr/>
            </a:pPr>
            <a:endParaRPr lang="es-ES_tradnl" altLang="es-ES_tradnl" sz="4000" dirty="0">
              <a:ea typeface="ＭＳ Ｐゴシック" charset="-128"/>
            </a:endParaRPr>
          </a:p>
        </p:txBody>
      </p:sp>
      <p:sp>
        <p:nvSpPr>
          <p:cNvPr id="2" name="CuadroTexto 1"/>
          <p:cNvSpPr txBox="1"/>
          <p:nvPr/>
        </p:nvSpPr>
        <p:spPr>
          <a:xfrm>
            <a:off x="182880" y="-210820"/>
            <a:ext cx="11938000" cy="3077766"/>
          </a:xfrm>
          <a:prstGeom prst="rect">
            <a:avLst/>
          </a:prstGeom>
          <a:noFill/>
        </p:spPr>
        <p:txBody>
          <a:bodyPr wrap="square" rtlCol="0">
            <a:spAutoFit/>
          </a:bodyPr>
          <a:lstStyle/>
          <a:p>
            <a:pPr algn="just"/>
            <a:r>
              <a:rPr lang="es-ES" b="1" dirty="0"/>
              <a:t> </a:t>
            </a:r>
            <a:endParaRPr lang="es-ES" dirty="0"/>
          </a:p>
          <a:p>
            <a:pPr algn="just"/>
            <a:r>
              <a:rPr lang="es-ES" dirty="0"/>
              <a:t>El programa </a:t>
            </a:r>
            <a:r>
              <a:rPr lang="es-ES" sz="2400" b="1" dirty="0"/>
              <a:t>“Acuerdo Verde Europeo</a:t>
            </a:r>
            <a:r>
              <a:rPr lang="es-ES" sz="2400" dirty="0"/>
              <a:t>” </a:t>
            </a:r>
            <a:r>
              <a:rPr lang="es-ES" dirty="0"/>
              <a:t>(Green </a:t>
            </a:r>
            <a:r>
              <a:rPr lang="es-ES" dirty="0" err="1"/>
              <a:t>Deal</a:t>
            </a:r>
            <a:r>
              <a:rPr lang="es-ES" dirty="0"/>
              <a:t> </a:t>
            </a:r>
            <a:r>
              <a:rPr lang="es-ES" dirty="0" err="1"/>
              <a:t>European</a:t>
            </a:r>
            <a:r>
              <a:rPr lang="es-ES" dirty="0" smtClean="0"/>
              <a:t>) </a:t>
            </a:r>
            <a:r>
              <a:rPr lang="es-ES" dirty="0"/>
              <a:t>ha propuesto el </a:t>
            </a:r>
            <a:r>
              <a:rPr lang="es-ES" sz="2400" b="1" dirty="0" smtClean="0"/>
              <a:t>“</a:t>
            </a:r>
            <a:r>
              <a:rPr lang="es-ES" sz="2400" b="1" dirty="0"/>
              <a:t>Mecanismo de Transición Justa”</a:t>
            </a:r>
            <a:r>
              <a:rPr lang="es-ES" dirty="0"/>
              <a:t>, con una partida inicial de </a:t>
            </a:r>
            <a:r>
              <a:rPr lang="es-ES" sz="2400" b="1" dirty="0"/>
              <a:t>7.500 millones de euros </a:t>
            </a:r>
            <a:r>
              <a:rPr lang="es-ES" b="1" dirty="0"/>
              <a:t>para el periodo 2021- 27</a:t>
            </a:r>
            <a:r>
              <a:rPr lang="es-ES" dirty="0"/>
              <a:t>, </a:t>
            </a:r>
            <a:r>
              <a:rPr lang="es-ES" dirty="0" smtClean="0"/>
              <a:t>(</a:t>
            </a:r>
            <a:r>
              <a:rPr lang="es-ES" sz="2400" b="1" dirty="0" smtClean="0">
                <a:solidFill>
                  <a:schemeClr val="accent2">
                    <a:lumMod val="50000"/>
                  </a:schemeClr>
                </a:solidFill>
              </a:rPr>
              <a:t>procedentes del Fondo Agrario para el Desarrollo Rural</a:t>
            </a:r>
            <a:r>
              <a:rPr lang="es-ES" dirty="0" smtClean="0"/>
              <a:t>) destinado </a:t>
            </a:r>
            <a:r>
              <a:rPr lang="es-ES" dirty="0"/>
              <a:t>a las regiones mineras emisoras de CO2 con el fin de que Europa alcance la neutralidad climática en el 2050. </a:t>
            </a:r>
            <a:r>
              <a:rPr lang="es-ES" dirty="0" smtClean="0"/>
              <a:t>Sorprende que Polonia reciba 2.000 </a:t>
            </a:r>
            <a:r>
              <a:rPr lang="es-ES" dirty="0"/>
              <a:t>millones de euros, cuando no tiene prevista el cierre de sus </a:t>
            </a:r>
            <a:r>
              <a:rPr lang="es-ES" dirty="0" smtClean="0"/>
              <a:t>centrales. Alemania 877 que las cerrará en el 2038, pero ya va a invertir 40.000 millones de Euros </a:t>
            </a:r>
            <a:r>
              <a:rPr lang="es-ES" dirty="0"/>
              <a:t>y </a:t>
            </a:r>
            <a:r>
              <a:rPr lang="es-ES" sz="2400" b="1" dirty="0"/>
              <a:t>España</a:t>
            </a:r>
            <a:r>
              <a:rPr lang="es-ES" dirty="0"/>
              <a:t> que las ha cerrado ya, quede relegada al octavo lugar con </a:t>
            </a:r>
            <a:r>
              <a:rPr lang="es-ES" sz="2400" b="1" dirty="0"/>
              <a:t>307 millones</a:t>
            </a:r>
            <a:r>
              <a:rPr lang="es-ES" dirty="0" smtClean="0"/>
              <a:t>. El desmantelamiento de Andorra impide su puesta en funcionamiento en los momentos actuales de subida de la luz.</a:t>
            </a:r>
            <a:endParaRPr lang="es-ES_tradnl" dirty="0"/>
          </a:p>
          <a:p>
            <a:pPr algn="just"/>
            <a:r>
              <a:rPr lang="es-ES" sz="2000" dirty="0"/>
              <a:t> </a:t>
            </a:r>
            <a:endParaRPr lang="es-ES_tradnl" sz="2000" dirty="0"/>
          </a:p>
        </p:txBody>
      </p:sp>
      <p:pic>
        <p:nvPicPr>
          <p:cNvPr id="6" name="Imagen 5">
            <a:extLst>
              <a:ext uri="{FF2B5EF4-FFF2-40B4-BE49-F238E27FC236}">
                <a16:creationId xmlns:a16="http://schemas.microsoft.com/office/drawing/2014/main" xmlns="" id="{DCCD2834-C509-8B45-9085-880B6FC29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6205" y="2492537"/>
            <a:ext cx="2829886" cy="3918305"/>
          </a:xfrm>
          <a:prstGeom prst="rect">
            <a:avLst/>
          </a:prstGeom>
        </p:spPr>
      </p:pic>
      <p:pic>
        <p:nvPicPr>
          <p:cNvPr id="7" name="Imagen 6">
            <a:extLst>
              <a:ext uri="{FF2B5EF4-FFF2-40B4-BE49-F238E27FC236}">
                <a16:creationId xmlns:a16="http://schemas.microsoft.com/office/drawing/2014/main" xmlns="" id="{A3CB19D2-72F0-4040-A06E-C08304A2E6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47121" y="2492537"/>
            <a:ext cx="2926081" cy="4051497"/>
          </a:xfrm>
          <a:prstGeom prst="rect">
            <a:avLst/>
          </a:prstGeom>
        </p:spPr>
      </p:pic>
      <p:pic>
        <p:nvPicPr>
          <p:cNvPr id="8" name="Imagen 7">
            <a:extLst>
              <a:ext uri="{FF2B5EF4-FFF2-40B4-BE49-F238E27FC236}">
                <a16:creationId xmlns:a16="http://schemas.microsoft.com/office/drawing/2014/main" xmlns="" id="{108BAACA-AD9A-EE46-97D9-1BA4B9B576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181" y="2289628"/>
            <a:ext cx="3072627" cy="4254406"/>
          </a:xfrm>
          <a:prstGeom prst="rect">
            <a:avLst/>
          </a:prstGeom>
        </p:spPr>
      </p:pic>
      <p:pic>
        <p:nvPicPr>
          <p:cNvPr id="9" name="Imagen 8">
            <a:extLst>
              <a:ext uri="{FF2B5EF4-FFF2-40B4-BE49-F238E27FC236}">
                <a16:creationId xmlns:a16="http://schemas.microsoft.com/office/drawing/2014/main" xmlns="" id="{D72802BD-DDF9-AD42-B684-AC675F6FC3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62697" y="2370021"/>
            <a:ext cx="2941187" cy="4072413"/>
          </a:xfrm>
          <a:prstGeom prst="rect">
            <a:avLst/>
          </a:prstGeom>
        </p:spPr>
      </p:pic>
      <p:sp>
        <p:nvSpPr>
          <p:cNvPr id="3" name="CuadroTexto 2"/>
          <p:cNvSpPr txBox="1"/>
          <p:nvPr/>
        </p:nvSpPr>
        <p:spPr>
          <a:xfrm>
            <a:off x="204181" y="6442434"/>
            <a:ext cx="3072627" cy="338554"/>
          </a:xfrm>
          <a:prstGeom prst="rect">
            <a:avLst/>
          </a:prstGeom>
          <a:noFill/>
        </p:spPr>
        <p:txBody>
          <a:bodyPr wrap="square" rtlCol="0">
            <a:spAutoFit/>
          </a:bodyPr>
          <a:lstStyle/>
          <a:p>
            <a:r>
              <a:rPr lang="es-ES_tradnl" sz="1600" dirty="0" smtClean="0">
                <a:solidFill>
                  <a:srgbClr val="C00000"/>
                </a:solidFill>
              </a:rPr>
              <a:t>Ribera propuso el cierre en 2025</a:t>
            </a:r>
            <a:endParaRPr lang="es-ES_tradnl" sz="1600" dirty="0">
              <a:solidFill>
                <a:srgbClr val="C00000"/>
              </a:solidFill>
            </a:endParaRPr>
          </a:p>
        </p:txBody>
      </p:sp>
      <p:sp>
        <p:nvSpPr>
          <p:cNvPr id="5" name="CuadroTexto 4"/>
          <p:cNvSpPr txBox="1"/>
          <p:nvPr/>
        </p:nvSpPr>
        <p:spPr>
          <a:xfrm>
            <a:off x="3362697" y="6410842"/>
            <a:ext cx="2756002" cy="338554"/>
          </a:xfrm>
          <a:prstGeom prst="rect">
            <a:avLst/>
          </a:prstGeom>
          <a:noFill/>
        </p:spPr>
        <p:txBody>
          <a:bodyPr wrap="square" rtlCol="0">
            <a:spAutoFit/>
          </a:bodyPr>
          <a:lstStyle/>
          <a:p>
            <a:pPr algn="ctr"/>
            <a:r>
              <a:rPr lang="es-ES" sz="1600" dirty="0" smtClean="0">
                <a:solidFill>
                  <a:srgbClr val="C00000"/>
                </a:solidFill>
              </a:rPr>
              <a:t>Pero Andorra s</a:t>
            </a:r>
            <a:r>
              <a:rPr lang="es-ES_tradnl" sz="1600" dirty="0" smtClean="0">
                <a:solidFill>
                  <a:srgbClr val="C00000"/>
                </a:solidFill>
              </a:rPr>
              <a:t>e cierra en 2020</a:t>
            </a:r>
            <a:endParaRPr lang="es-ES_tradnl" sz="1600" dirty="0">
              <a:solidFill>
                <a:srgbClr val="C00000"/>
              </a:solidFill>
            </a:endParaRPr>
          </a:p>
        </p:txBody>
      </p:sp>
      <p:sp>
        <p:nvSpPr>
          <p:cNvPr id="10" name="CuadroTexto 9"/>
          <p:cNvSpPr txBox="1"/>
          <p:nvPr/>
        </p:nvSpPr>
        <p:spPr>
          <a:xfrm>
            <a:off x="6631628" y="6442434"/>
            <a:ext cx="2479040" cy="338554"/>
          </a:xfrm>
          <a:prstGeom prst="rect">
            <a:avLst/>
          </a:prstGeom>
          <a:noFill/>
        </p:spPr>
        <p:txBody>
          <a:bodyPr wrap="square" rtlCol="0">
            <a:spAutoFit/>
          </a:bodyPr>
          <a:lstStyle/>
          <a:p>
            <a:pPr algn="ctr"/>
            <a:r>
              <a:rPr lang="es-ES_tradnl" sz="1600" dirty="0" smtClean="0">
                <a:solidFill>
                  <a:srgbClr val="C00000"/>
                </a:solidFill>
              </a:rPr>
              <a:t>Antes del Acuerdo Verde</a:t>
            </a:r>
            <a:endParaRPr lang="es-ES_tradnl" sz="1600" dirty="0">
              <a:solidFill>
                <a:srgbClr val="C00000"/>
              </a:solidFill>
            </a:endParaRPr>
          </a:p>
        </p:txBody>
      </p:sp>
      <p:sp>
        <p:nvSpPr>
          <p:cNvPr id="11" name="CuadroTexto 10"/>
          <p:cNvSpPr txBox="1"/>
          <p:nvPr/>
        </p:nvSpPr>
        <p:spPr>
          <a:xfrm>
            <a:off x="9540240" y="6442434"/>
            <a:ext cx="2580640" cy="338554"/>
          </a:xfrm>
          <a:prstGeom prst="rect">
            <a:avLst/>
          </a:prstGeom>
          <a:noFill/>
        </p:spPr>
        <p:txBody>
          <a:bodyPr wrap="square" rtlCol="0">
            <a:spAutoFit/>
          </a:bodyPr>
          <a:lstStyle/>
          <a:p>
            <a:r>
              <a:rPr lang="es-ES_tradnl" sz="1600" dirty="0" smtClean="0">
                <a:solidFill>
                  <a:srgbClr val="C00000"/>
                </a:solidFill>
              </a:rPr>
              <a:t>Al contrario que Alemania</a:t>
            </a:r>
            <a:endParaRPr lang="es-ES_tradnl" sz="1600" dirty="0">
              <a:solidFill>
                <a:srgbClr val="C00000"/>
              </a:solidFill>
            </a:endParaRPr>
          </a:p>
        </p:txBody>
      </p:sp>
    </p:spTree>
    <p:extLst>
      <p:ext uri="{BB962C8B-B14F-4D97-AF65-F5344CB8AC3E}">
        <p14:creationId xmlns:p14="http://schemas.microsoft.com/office/powerpoint/2010/main" val="77157950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idx="4294967295"/>
          </p:nvPr>
        </p:nvSpPr>
        <p:spPr>
          <a:xfrm>
            <a:off x="204181" y="500066"/>
            <a:ext cx="12312073" cy="571480"/>
          </a:xfrm>
        </p:spPr>
        <p:txBody>
          <a:bodyPr>
            <a:normAutofit fontScale="90000"/>
          </a:bodyPr>
          <a:lstStyle/>
          <a:p>
            <a:pPr algn="ctr" eaLnBrk="1" hangingPunct="1">
              <a:defRPr/>
            </a:pPr>
            <a:r>
              <a:rPr lang="es-ES_tradnl" altLang="es-ES_tradnl" sz="3200" b="1" dirty="0">
                <a:solidFill>
                  <a:schemeClr val="tx2">
                    <a:lumMod val="90000"/>
                  </a:schemeClr>
                </a:solidFill>
                <a:ea typeface="ＭＳ Ｐゴシック" charset="-128"/>
              </a:rPr>
              <a:t/>
            </a:r>
            <a:br>
              <a:rPr lang="es-ES_tradnl" altLang="es-ES_tradnl" sz="3200" b="1" dirty="0">
                <a:solidFill>
                  <a:schemeClr val="tx2">
                    <a:lumMod val="90000"/>
                  </a:schemeClr>
                </a:solidFill>
                <a:ea typeface="ＭＳ Ｐゴシック" charset="-128"/>
              </a:rPr>
            </a:br>
            <a:r>
              <a:rPr lang="es-ES_tradnl" altLang="es-ES_tradnl" sz="2800" b="1" dirty="0">
                <a:solidFill>
                  <a:srgbClr val="C00000"/>
                </a:solidFill>
                <a:ea typeface="ＭＳ Ｐゴシック" charset="-128"/>
              </a:rPr>
              <a:t> </a:t>
            </a:r>
            <a:r>
              <a:rPr lang="es-ES_tradnl" altLang="es-ES_tradnl" sz="2000" dirty="0">
                <a:solidFill>
                  <a:srgbClr val="C00000"/>
                </a:solidFill>
                <a:latin typeface="Tahoma" pitchFamily="34" charset="0"/>
                <a:ea typeface="Tahoma" pitchFamily="34" charset="0"/>
                <a:cs typeface="Tahoma" pitchFamily="34" charset="0"/>
              </a:rPr>
              <a:t/>
            </a:r>
            <a:br>
              <a:rPr lang="es-ES_tradnl" altLang="es-ES_tradnl" sz="2000" dirty="0">
                <a:solidFill>
                  <a:srgbClr val="C00000"/>
                </a:solidFill>
                <a:latin typeface="Tahoma" pitchFamily="34" charset="0"/>
                <a:ea typeface="Tahoma" pitchFamily="34" charset="0"/>
                <a:cs typeface="Tahoma" pitchFamily="34" charset="0"/>
              </a:rPr>
            </a:br>
            <a:endParaRPr lang="es-ES_tradnl" altLang="es-ES_tradnl" sz="2200" b="1" dirty="0">
              <a:solidFill>
                <a:schemeClr val="accent2">
                  <a:lumMod val="75000"/>
                </a:schemeClr>
              </a:solidFill>
              <a:latin typeface="Tahoma" pitchFamily="34" charset="0"/>
              <a:ea typeface="Tahoma" pitchFamily="34" charset="0"/>
              <a:cs typeface="Tahoma" pitchFamily="34" charset="0"/>
            </a:endParaRPr>
          </a:p>
        </p:txBody>
      </p:sp>
      <p:sp>
        <p:nvSpPr>
          <p:cNvPr id="917507" name="Rectangle 3"/>
          <p:cNvSpPr>
            <a:spLocks noGrp="1" noChangeArrowheads="1"/>
          </p:cNvSpPr>
          <p:nvPr>
            <p:ph type="body" idx="4294967295"/>
          </p:nvPr>
        </p:nvSpPr>
        <p:spPr>
          <a:xfrm flipV="1">
            <a:off x="6118698" y="6114474"/>
            <a:ext cx="5362101" cy="169594"/>
          </a:xfrm>
        </p:spPr>
        <p:txBody>
          <a:bodyPr>
            <a:normAutofit fontScale="25000" lnSpcReduction="20000"/>
          </a:bodyPr>
          <a:lstStyle/>
          <a:p>
            <a:pPr algn="just">
              <a:defRPr/>
            </a:pPr>
            <a:endParaRPr lang="es-ES_tradnl" altLang="es-ES_tradnl" sz="24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buNone/>
              <a:defRPr/>
            </a:pPr>
            <a:endParaRPr lang="es-ES_tradnl" altLang="es-ES_tradnl" sz="4000" dirty="0">
              <a:effectLst/>
              <a:ea typeface="ＭＳ Ｐゴシック" charset="-128"/>
            </a:endParaRPr>
          </a:p>
          <a:p>
            <a:pPr algn="just" eaLnBrk="1" hangingPunct="1">
              <a:buFont typeface="Wingdings" charset="2"/>
              <a:buNone/>
              <a:defRPr/>
            </a:pPr>
            <a:endParaRPr lang="es-ES_tradnl" altLang="es-ES_tradnl" sz="4000" dirty="0">
              <a:ea typeface="ＭＳ Ｐゴシック" charset="-128"/>
            </a:endParaRPr>
          </a:p>
        </p:txBody>
      </p:sp>
      <p:sp>
        <p:nvSpPr>
          <p:cNvPr id="2" name="CuadroTexto 1"/>
          <p:cNvSpPr txBox="1"/>
          <p:nvPr/>
        </p:nvSpPr>
        <p:spPr>
          <a:xfrm>
            <a:off x="402075" y="495502"/>
            <a:ext cx="5968246" cy="6217087"/>
          </a:xfrm>
          <a:prstGeom prst="rect">
            <a:avLst/>
          </a:prstGeom>
          <a:noFill/>
        </p:spPr>
        <p:txBody>
          <a:bodyPr wrap="square" rtlCol="0">
            <a:spAutoFit/>
          </a:bodyPr>
          <a:lstStyle/>
          <a:p>
            <a:pPr algn="just"/>
            <a:r>
              <a:rPr lang="es-ES" b="1" dirty="0"/>
              <a:t> </a:t>
            </a:r>
            <a:endParaRPr lang="es-ES" dirty="0"/>
          </a:p>
          <a:p>
            <a:pPr algn="just"/>
            <a:r>
              <a:rPr lang="es-ES" sz="2000" dirty="0"/>
              <a:t> </a:t>
            </a:r>
            <a:endParaRPr lang="es-ES_tradnl" sz="2000" dirty="0"/>
          </a:p>
          <a:p>
            <a:pPr algn="just"/>
            <a:r>
              <a:rPr lang="es-ES" sz="2000" dirty="0"/>
              <a:t>Serranía Celtibérica, al igual que el resto de “Zonas Escasamente Pobladas” españolas hace años que ha superado con creces la neutralidad climática y deben recibir compensación económica por la absorción de CO</a:t>
            </a:r>
            <a:r>
              <a:rPr lang="es-ES" sz="2000" baseline="-25000" dirty="0"/>
              <a:t>2</a:t>
            </a:r>
            <a:r>
              <a:rPr lang="es-ES" sz="2000" dirty="0" smtClean="0"/>
              <a:t>.</a:t>
            </a:r>
          </a:p>
          <a:p>
            <a:pPr algn="just"/>
            <a:r>
              <a:rPr lang="es-ES" sz="2000" dirty="0" smtClean="0"/>
              <a:t> </a:t>
            </a:r>
            <a:r>
              <a:rPr lang="es-ES" sz="2000" dirty="0"/>
              <a:t>El consultor internacional de la FAO y miembro de Instituto Serranía Celtibérica, </a:t>
            </a:r>
            <a:r>
              <a:rPr lang="es-ES" sz="2000" b="1" dirty="0">
                <a:solidFill>
                  <a:srgbClr val="C00000"/>
                </a:solidFill>
              </a:rPr>
              <a:t>Dr. Javier García Pérez</a:t>
            </a:r>
            <a:r>
              <a:rPr lang="es-ES" sz="2000" dirty="0"/>
              <a:t>, en su estudio “El coste social del carbono: oportunidades en la Serranía Celtibérica” (</a:t>
            </a:r>
            <a:r>
              <a:rPr lang="es-ES" sz="2000" dirty="0">
                <a:hlinkClick r:id="rId3"/>
              </a:rPr>
              <a:t>http://www.celtiberica.es/documentos),</a:t>
            </a:r>
            <a:r>
              <a:rPr lang="es-ES" sz="2000" dirty="0"/>
              <a:t> ha calculado que la </a:t>
            </a:r>
            <a:r>
              <a:rPr lang="es-ES" sz="2000" b="1" dirty="0">
                <a:solidFill>
                  <a:srgbClr val="C00000"/>
                </a:solidFill>
              </a:rPr>
              <a:t>Serranía Celtibérica absorbe </a:t>
            </a:r>
            <a:r>
              <a:rPr lang="es-ES" sz="2000" dirty="0"/>
              <a:t>anualmente una media de </a:t>
            </a:r>
            <a:r>
              <a:rPr lang="es-ES" sz="2000" b="1" dirty="0">
                <a:solidFill>
                  <a:srgbClr val="C00000"/>
                </a:solidFill>
              </a:rPr>
              <a:t>6 millones de toneladas de CO</a:t>
            </a:r>
            <a:r>
              <a:rPr lang="es-ES" sz="2000" b="1" baseline="-25000" dirty="0">
                <a:solidFill>
                  <a:srgbClr val="C00000"/>
                </a:solidFill>
              </a:rPr>
              <a:t>2</a:t>
            </a:r>
            <a:r>
              <a:rPr lang="es-ES" sz="2000" dirty="0"/>
              <a:t>, lo que le ha llevado a calificarla como el </a:t>
            </a:r>
            <a:r>
              <a:rPr lang="es-ES" sz="2000" b="1" dirty="0">
                <a:solidFill>
                  <a:srgbClr val="C00000"/>
                </a:solidFill>
              </a:rPr>
              <a:t>“pulmón del Sur de Europa”</a:t>
            </a:r>
            <a:r>
              <a:rPr lang="es-ES" sz="2000" b="1" dirty="0"/>
              <a:t> </a:t>
            </a:r>
            <a:r>
              <a:rPr lang="es-ES" sz="2000" dirty="0"/>
              <a:t>y valora en una compensación anual en torno a los 383 millones de euros de media, lo que </a:t>
            </a:r>
            <a:r>
              <a:rPr lang="es-ES" sz="2000" b="1" dirty="0">
                <a:solidFill>
                  <a:srgbClr val="C00000"/>
                </a:solidFill>
              </a:rPr>
              <a:t>supondría un total de 2.681 millones de euros</a:t>
            </a:r>
            <a:r>
              <a:rPr lang="es-ES" sz="2000" b="1" dirty="0"/>
              <a:t> </a:t>
            </a:r>
            <a:r>
              <a:rPr lang="es-ES" sz="2000" dirty="0"/>
              <a:t>para el periodo compensatorio </a:t>
            </a:r>
            <a:r>
              <a:rPr lang="es-ES" sz="2000" dirty="0" smtClean="0"/>
              <a:t>2021 – 2027 del </a:t>
            </a:r>
            <a:r>
              <a:rPr lang="es-ES" sz="2000" dirty="0"/>
              <a:t>“Mecanismo de Transición Justa</a:t>
            </a:r>
            <a:r>
              <a:rPr lang="es-ES" sz="2000" dirty="0" smtClean="0"/>
              <a:t>”, </a:t>
            </a:r>
            <a:r>
              <a:rPr lang="es-ES" sz="2000" b="1" dirty="0" smtClean="0">
                <a:solidFill>
                  <a:srgbClr val="C00000"/>
                </a:solidFill>
              </a:rPr>
              <a:t>frente a los 307 que recibirá España</a:t>
            </a:r>
            <a:r>
              <a:rPr lang="es-ES" sz="2000" dirty="0" smtClean="0"/>
              <a:t>. </a:t>
            </a:r>
            <a:endParaRPr lang="es-ES_tradnl" sz="2000" dirty="0"/>
          </a:p>
        </p:txBody>
      </p:sp>
      <p:sp>
        <p:nvSpPr>
          <p:cNvPr id="4" name="CuadroTexto 3"/>
          <p:cNvSpPr txBox="1"/>
          <p:nvPr/>
        </p:nvSpPr>
        <p:spPr>
          <a:xfrm>
            <a:off x="-101600" y="116834"/>
            <a:ext cx="12405360" cy="769441"/>
          </a:xfrm>
          <a:prstGeom prst="rect">
            <a:avLst/>
          </a:prstGeom>
          <a:noFill/>
        </p:spPr>
        <p:txBody>
          <a:bodyPr wrap="square" rtlCol="0">
            <a:spAutoFit/>
          </a:bodyPr>
          <a:lstStyle/>
          <a:p>
            <a:pPr algn="ctr"/>
            <a:r>
              <a:rPr lang="es-ES" sz="2400" b="1" dirty="0" smtClean="0">
                <a:solidFill>
                  <a:schemeClr val="accent2">
                    <a:lumMod val="75000"/>
                  </a:schemeClr>
                </a:solidFill>
                <a:latin typeface="Arial" panose="020B0604020202020204" pitchFamily="34" charset="0"/>
                <a:cs typeface="Arial" panose="020B0604020202020204" pitchFamily="34" charset="0"/>
              </a:rPr>
              <a:t>Si según la Unión el que contamina paga, quien absorbe C0</a:t>
            </a:r>
            <a:r>
              <a:rPr lang="es-ES" sz="2400" b="1" baseline="-25000" dirty="0" smtClean="0">
                <a:solidFill>
                  <a:schemeClr val="accent2">
                    <a:lumMod val="75000"/>
                  </a:schemeClr>
                </a:solidFill>
                <a:latin typeface="Arial" panose="020B0604020202020204" pitchFamily="34" charset="0"/>
                <a:cs typeface="Arial" panose="020B0604020202020204" pitchFamily="34" charset="0"/>
              </a:rPr>
              <a:t>2</a:t>
            </a:r>
            <a:r>
              <a:rPr lang="es-ES" sz="2400" b="1" dirty="0" smtClean="0">
                <a:solidFill>
                  <a:schemeClr val="accent2">
                    <a:lumMod val="75000"/>
                  </a:schemeClr>
                </a:solidFill>
                <a:latin typeface="Arial" panose="020B0604020202020204" pitchFamily="34" charset="0"/>
                <a:cs typeface="Arial" panose="020B0604020202020204" pitchFamily="34" charset="0"/>
              </a:rPr>
              <a:t> debe cobrar</a:t>
            </a:r>
          </a:p>
          <a:p>
            <a:pPr algn="ctr"/>
            <a:r>
              <a:rPr lang="es-ES" sz="2000" b="1" dirty="0" smtClean="0">
                <a:solidFill>
                  <a:schemeClr val="accent2">
                    <a:lumMod val="75000"/>
                  </a:schemeClr>
                </a:solidFill>
                <a:latin typeface="Arial" panose="020B0604020202020204" pitchFamily="34" charset="0"/>
                <a:cs typeface="Arial" panose="020B0604020202020204" pitchFamily="34" charset="0"/>
              </a:rPr>
              <a:t>Serranía Celtibérica, Pulmón del Mediterráneo, debe recibir 2.681 millones de euros</a:t>
            </a:r>
            <a:endParaRPr lang="es-ES_tradnl" sz="2000" b="1" baseline="-25000" dirty="0">
              <a:solidFill>
                <a:schemeClr val="accent2">
                  <a:lumMod val="75000"/>
                </a:schemeClr>
              </a:solidFill>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2080" y="1269151"/>
            <a:ext cx="5609452" cy="4207090"/>
          </a:xfrm>
          <a:prstGeom prst="rect">
            <a:avLst/>
          </a:prstGeom>
        </p:spPr>
      </p:pic>
      <p:sp>
        <p:nvSpPr>
          <p:cNvPr id="5" name="CuadroTexto 4"/>
          <p:cNvSpPr txBox="1"/>
          <p:nvPr/>
        </p:nvSpPr>
        <p:spPr>
          <a:xfrm>
            <a:off x="7650480" y="5628640"/>
            <a:ext cx="3403600" cy="338554"/>
          </a:xfrm>
          <a:prstGeom prst="rect">
            <a:avLst/>
          </a:prstGeom>
          <a:noFill/>
        </p:spPr>
        <p:txBody>
          <a:bodyPr wrap="square" rtlCol="0">
            <a:spAutoFit/>
          </a:bodyPr>
          <a:lstStyle/>
          <a:p>
            <a:r>
              <a:rPr lang="es-ES_tradnl" sz="1600" dirty="0" smtClean="0"/>
              <a:t>Molina de </a:t>
            </a:r>
            <a:r>
              <a:rPr lang="es-ES_tradnl" sz="1600" dirty="0" err="1" smtClean="0"/>
              <a:t>Arag</a:t>
            </a:r>
            <a:r>
              <a:rPr lang="es-ES" sz="1600" dirty="0" err="1" smtClean="0"/>
              <a:t>ón</a:t>
            </a:r>
            <a:r>
              <a:rPr lang="es-ES" sz="1600" dirty="0" smtClean="0"/>
              <a:t>, junio 2020</a:t>
            </a:r>
            <a:endParaRPr lang="es-ES_tradnl" sz="1600" dirty="0"/>
          </a:p>
        </p:txBody>
      </p:sp>
    </p:spTree>
    <p:extLst>
      <p:ext uri="{BB962C8B-B14F-4D97-AF65-F5344CB8AC3E}">
        <p14:creationId xmlns:p14="http://schemas.microsoft.com/office/powerpoint/2010/main" val="71459942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idx="4294967295"/>
          </p:nvPr>
        </p:nvSpPr>
        <p:spPr>
          <a:xfrm>
            <a:off x="184726" y="500066"/>
            <a:ext cx="12312073" cy="571480"/>
          </a:xfrm>
        </p:spPr>
        <p:txBody>
          <a:bodyPr>
            <a:normAutofit fontScale="90000"/>
          </a:bodyPr>
          <a:lstStyle/>
          <a:p>
            <a:pPr algn="ctr" eaLnBrk="1" hangingPunct="1">
              <a:defRPr/>
            </a:pPr>
            <a:r>
              <a:rPr lang="es-ES_tradnl" altLang="es-ES_tradnl" sz="3200" b="1" dirty="0">
                <a:solidFill>
                  <a:schemeClr val="tx2">
                    <a:lumMod val="90000"/>
                  </a:schemeClr>
                </a:solidFill>
                <a:ea typeface="ＭＳ Ｐゴシック" charset="-128"/>
              </a:rPr>
              <a:t/>
            </a:r>
            <a:br>
              <a:rPr lang="es-ES_tradnl" altLang="es-ES_tradnl" sz="3200" b="1" dirty="0">
                <a:solidFill>
                  <a:schemeClr val="tx2">
                    <a:lumMod val="90000"/>
                  </a:schemeClr>
                </a:solidFill>
                <a:ea typeface="ＭＳ Ｐゴシック" charset="-128"/>
              </a:rPr>
            </a:br>
            <a:r>
              <a:rPr lang="es-ES_tradnl" altLang="es-ES_tradnl" sz="2800" b="1" dirty="0">
                <a:solidFill>
                  <a:srgbClr val="C00000"/>
                </a:solidFill>
                <a:ea typeface="ＭＳ Ｐゴシック" charset="-128"/>
              </a:rPr>
              <a:t> </a:t>
            </a:r>
            <a:r>
              <a:rPr lang="es-ES_tradnl" altLang="es-ES_tradnl" sz="2000" dirty="0">
                <a:solidFill>
                  <a:srgbClr val="C00000"/>
                </a:solidFill>
                <a:latin typeface="Tahoma" pitchFamily="34" charset="0"/>
                <a:ea typeface="Tahoma" pitchFamily="34" charset="0"/>
                <a:cs typeface="Tahoma" pitchFamily="34" charset="0"/>
              </a:rPr>
              <a:t/>
            </a:r>
            <a:br>
              <a:rPr lang="es-ES_tradnl" altLang="es-ES_tradnl" sz="2000" dirty="0">
                <a:solidFill>
                  <a:srgbClr val="C00000"/>
                </a:solidFill>
                <a:latin typeface="Tahoma" pitchFamily="34" charset="0"/>
                <a:ea typeface="Tahoma" pitchFamily="34" charset="0"/>
                <a:cs typeface="Tahoma" pitchFamily="34" charset="0"/>
              </a:rPr>
            </a:br>
            <a:r>
              <a:rPr lang="es-ES_tradnl" altLang="es-ES_tradnl" sz="2200" b="1" dirty="0">
                <a:solidFill>
                  <a:srgbClr val="C00000"/>
                </a:solidFill>
                <a:latin typeface="Tahoma" pitchFamily="34" charset="0"/>
                <a:ea typeface="Tahoma" pitchFamily="34" charset="0"/>
                <a:cs typeface="Tahoma" pitchFamily="34" charset="0"/>
              </a:rPr>
              <a:t>A la </a:t>
            </a:r>
            <a:r>
              <a:rPr lang="es-ES_tradnl" altLang="es-ES_tradnl" sz="2200" b="1" dirty="0" err="1" smtClean="0">
                <a:solidFill>
                  <a:srgbClr val="C00000"/>
                </a:solidFill>
                <a:latin typeface="Tahoma" pitchFamily="34" charset="0"/>
                <a:ea typeface="Tahoma" pitchFamily="34" charset="0"/>
                <a:cs typeface="Tahoma" pitchFamily="34" charset="0"/>
              </a:rPr>
              <a:t>Serran</a:t>
            </a:r>
            <a:r>
              <a:rPr lang="es-ES" altLang="es-ES_tradnl" sz="2200" b="1" dirty="0" err="1" smtClean="0">
                <a:solidFill>
                  <a:srgbClr val="C00000"/>
                </a:solidFill>
                <a:latin typeface="Tahoma" pitchFamily="34" charset="0"/>
                <a:ea typeface="Tahoma" pitchFamily="34" charset="0"/>
                <a:cs typeface="Tahoma" pitchFamily="34" charset="0"/>
              </a:rPr>
              <a:t>ía</a:t>
            </a:r>
            <a:r>
              <a:rPr lang="es-ES" altLang="es-ES_tradnl" sz="2200" b="1" dirty="0" smtClean="0">
                <a:solidFill>
                  <a:srgbClr val="C00000"/>
                </a:solidFill>
                <a:latin typeface="Tahoma" pitchFamily="34" charset="0"/>
                <a:ea typeface="Tahoma" pitchFamily="34" charset="0"/>
                <a:cs typeface="Tahoma" pitchFamily="34" charset="0"/>
              </a:rPr>
              <a:t> Celtibérica </a:t>
            </a:r>
            <a:r>
              <a:rPr lang="es-ES" altLang="es-ES_tradnl" sz="2200" dirty="0" smtClean="0">
                <a:solidFill>
                  <a:srgbClr val="C00000"/>
                </a:solidFill>
                <a:latin typeface="Tahoma" pitchFamily="34" charset="0"/>
                <a:ea typeface="Tahoma" pitchFamily="34" charset="0"/>
                <a:cs typeface="Tahoma" pitchFamily="34" charset="0"/>
              </a:rPr>
              <a:t>(zona rural remota, muy escasamente poblada y montañosa) </a:t>
            </a:r>
            <a:r>
              <a:rPr lang="es-ES_tradnl" altLang="es-ES_tradnl" sz="2200" b="1" dirty="0" smtClean="0">
                <a:solidFill>
                  <a:srgbClr val="C00000"/>
                </a:solidFill>
                <a:latin typeface="Tahoma" pitchFamily="34" charset="0"/>
                <a:ea typeface="Tahoma" pitchFamily="34" charset="0"/>
                <a:cs typeface="Tahoma" pitchFamily="34" charset="0"/>
              </a:rPr>
              <a:t>debe </a:t>
            </a:r>
            <a:r>
              <a:rPr lang="es-ES_tradnl" altLang="es-ES_tradnl" sz="2200" b="1" dirty="0">
                <a:solidFill>
                  <a:srgbClr val="C00000"/>
                </a:solidFill>
                <a:latin typeface="Tahoma" pitchFamily="34" charset="0"/>
                <a:ea typeface="Tahoma" pitchFamily="34" charset="0"/>
                <a:cs typeface="Tahoma" pitchFamily="34" charset="0"/>
              </a:rPr>
              <a:t>aplicarse el </a:t>
            </a:r>
            <a:r>
              <a:rPr lang="es-ES_tradnl" altLang="es-ES_tradnl" sz="2200" b="1" dirty="0" smtClean="0">
                <a:solidFill>
                  <a:srgbClr val="C00000"/>
                </a:solidFill>
                <a:effectLst/>
                <a:latin typeface="Tahoma" pitchFamily="34" charset="0"/>
                <a:ea typeface="Tahoma" pitchFamily="34" charset="0"/>
                <a:cs typeface="Tahoma" pitchFamily="34" charset="0"/>
              </a:rPr>
              <a:t>Artículo </a:t>
            </a:r>
            <a:r>
              <a:rPr lang="es-ES_tradnl" altLang="es-ES_tradnl" sz="2200" b="1" dirty="0">
                <a:solidFill>
                  <a:srgbClr val="C00000"/>
                </a:solidFill>
                <a:effectLst/>
                <a:latin typeface="Tahoma" pitchFamily="34" charset="0"/>
                <a:ea typeface="Tahoma" pitchFamily="34" charset="0"/>
                <a:cs typeface="Tahoma" pitchFamily="34" charset="0"/>
              </a:rPr>
              <a:t>174 del </a:t>
            </a:r>
            <a:r>
              <a:rPr lang="es-ES" altLang="es-ES_tradnl" sz="2200" b="1" dirty="0">
                <a:solidFill>
                  <a:srgbClr val="C00000"/>
                </a:solidFill>
                <a:effectLst/>
                <a:latin typeface="Tahoma" pitchFamily="34" charset="0"/>
                <a:ea typeface="Tahoma" pitchFamily="34" charset="0"/>
                <a:cs typeface="Tahoma" pitchFamily="34" charset="0"/>
              </a:rPr>
              <a:t>Tratado de Funcionamiento de la Unión Europea</a:t>
            </a:r>
            <a:br>
              <a:rPr lang="es-ES" altLang="es-ES_tradnl" sz="2200" b="1" dirty="0">
                <a:solidFill>
                  <a:srgbClr val="C00000"/>
                </a:solidFill>
                <a:effectLst/>
                <a:latin typeface="Tahoma" pitchFamily="34" charset="0"/>
                <a:ea typeface="Tahoma" pitchFamily="34" charset="0"/>
                <a:cs typeface="Tahoma" pitchFamily="34" charset="0"/>
              </a:rPr>
            </a:br>
            <a:r>
              <a:rPr lang="es-ES" altLang="es-ES_tradnl" sz="2200" dirty="0">
                <a:solidFill>
                  <a:srgbClr val="C00000"/>
                </a:solidFill>
                <a:effectLst/>
                <a:latin typeface="Tahoma" pitchFamily="34" charset="0"/>
                <a:ea typeface="Tahoma" pitchFamily="34" charset="0"/>
                <a:cs typeface="Tahoma" pitchFamily="34" charset="0"/>
              </a:rPr>
              <a:t>En el que se basa toda la Política de Cohesión de la Unión Europea</a:t>
            </a:r>
            <a:r>
              <a:rPr lang="es-ES_tradnl" altLang="es-ES_tradnl" sz="2200" b="1" dirty="0">
                <a:solidFill>
                  <a:srgbClr val="C00000"/>
                </a:solidFill>
                <a:effectLst/>
                <a:latin typeface="Tahoma" pitchFamily="34" charset="0"/>
                <a:ea typeface="Tahoma" pitchFamily="34" charset="0"/>
                <a:cs typeface="Tahoma" pitchFamily="34" charset="0"/>
              </a:rPr>
              <a:t> </a:t>
            </a:r>
            <a:r>
              <a:rPr lang="es-ES_tradnl" altLang="es-ES_tradnl" sz="1600" b="1" dirty="0">
                <a:solidFill>
                  <a:schemeClr val="accent2">
                    <a:lumMod val="75000"/>
                  </a:schemeClr>
                </a:solidFill>
                <a:effectLst/>
                <a:latin typeface="Tahoma" pitchFamily="34" charset="0"/>
                <a:ea typeface="Tahoma" pitchFamily="34" charset="0"/>
                <a:cs typeface="Tahoma" pitchFamily="34" charset="0"/>
              </a:rPr>
              <a:t/>
            </a:r>
            <a:br>
              <a:rPr lang="es-ES_tradnl" altLang="es-ES_tradnl" sz="1600" b="1" dirty="0">
                <a:solidFill>
                  <a:schemeClr val="accent2">
                    <a:lumMod val="75000"/>
                  </a:schemeClr>
                </a:solidFill>
                <a:effectLst/>
                <a:latin typeface="Tahoma" pitchFamily="34" charset="0"/>
                <a:ea typeface="Tahoma" pitchFamily="34" charset="0"/>
                <a:cs typeface="Tahoma" pitchFamily="34" charset="0"/>
              </a:rPr>
            </a:br>
            <a:r>
              <a:rPr lang="es-ES_tradnl" altLang="es-ES_tradnl" sz="3200" b="1" dirty="0">
                <a:solidFill>
                  <a:schemeClr val="accent2">
                    <a:lumMod val="75000"/>
                  </a:schemeClr>
                </a:solidFill>
                <a:latin typeface="Tahoma" pitchFamily="34" charset="0"/>
                <a:ea typeface="Tahoma" pitchFamily="34" charset="0"/>
                <a:cs typeface="Tahoma" pitchFamily="34" charset="0"/>
              </a:rPr>
              <a:t/>
            </a:r>
            <a:br>
              <a:rPr lang="es-ES_tradnl" altLang="es-ES_tradnl" sz="3200" b="1" dirty="0">
                <a:solidFill>
                  <a:schemeClr val="accent2">
                    <a:lumMod val="75000"/>
                  </a:schemeClr>
                </a:solidFill>
                <a:latin typeface="Tahoma" pitchFamily="34" charset="0"/>
                <a:ea typeface="Tahoma" pitchFamily="34" charset="0"/>
                <a:cs typeface="Tahoma" pitchFamily="34" charset="0"/>
              </a:rPr>
            </a:br>
            <a:endParaRPr lang="es-ES_tradnl" altLang="es-ES_tradnl" sz="4000" b="1" dirty="0">
              <a:solidFill>
                <a:schemeClr val="accent2">
                  <a:lumMod val="75000"/>
                </a:schemeClr>
              </a:solidFill>
              <a:latin typeface="Tahoma" pitchFamily="34" charset="0"/>
              <a:ea typeface="Tahoma" pitchFamily="34" charset="0"/>
              <a:cs typeface="Tahoma" pitchFamily="34" charset="0"/>
            </a:endParaRPr>
          </a:p>
        </p:txBody>
      </p:sp>
      <p:sp>
        <p:nvSpPr>
          <p:cNvPr id="917507" name="Rectangle 3"/>
          <p:cNvSpPr>
            <a:spLocks noGrp="1" noChangeArrowheads="1"/>
          </p:cNvSpPr>
          <p:nvPr>
            <p:ph type="body" idx="4294967295"/>
          </p:nvPr>
        </p:nvSpPr>
        <p:spPr>
          <a:xfrm>
            <a:off x="443344" y="1732968"/>
            <a:ext cx="11037455" cy="4932650"/>
          </a:xfrm>
        </p:spPr>
        <p:txBody>
          <a:bodyPr>
            <a:normAutofit lnSpcReduction="10000"/>
          </a:bodyPr>
          <a:lstStyle/>
          <a:p>
            <a:pPr algn="just">
              <a:defRPr/>
            </a:pPr>
            <a:r>
              <a:rPr lang="es-ES" altLang="es-ES_tradnl" sz="2400" smtClean="0">
                <a:effectLst/>
                <a:latin typeface="Tahoma" pitchFamily="34" charset="0"/>
                <a:ea typeface="Tahoma" pitchFamily="34" charset="0"/>
                <a:cs typeface="Tahoma" pitchFamily="34" charset="0"/>
              </a:rPr>
              <a:t>A fin </a:t>
            </a:r>
            <a:r>
              <a:rPr lang="es-ES" altLang="es-ES_tradnl" sz="2400" dirty="0">
                <a:effectLst/>
                <a:latin typeface="Tahoma" pitchFamily="34" charset="0"/>
                <a:ea typeface="Tahoma" pitchFamily="34" charset="0"/>
                <a:cs typeface="Tahoma" pitchFamily="34" charset="0"/>
              </a:rPr>
              <a:t>de promover un desarrollo armonioso del conjunto de la Unión, </a:t>
            </a:r>
            <a:r>
              <a:rPr lang="es-ES" altLang="es-ES_tradnl" sz="2400">
                <a:effectLst/>
                <a:latin typeface="Tahoma" pitchFamily="34" charset="0"/>
                <a:ea typeface="Tahoma" pitchFamily="34" charset="0"/>
                <a:cs typeface="Tahoma" pitchFamily="34" charset="0"/>
              </a:rPr>
              <a:t>ésta </a:t>
            </a:r>
            <a:r>
              <a:rPr lang="es-ES" altLang="es-ES_tradnl" sz="2400" smtClean="0">
                <a:effectLst/>
                <a:latin typeface="Tahoma" pitchFamily="34" charset="0"/>
                <a:ea typeface="Tahoma" pitchFamily="34" charset="0"/>
                <a:cs typeface="Tahoma" pitchFamily="34" charset="0"/>
              </a:rPr>
              <a:t>desarrollará </a:t>
            </a:r>
            <a:r>
              <a:rPr lang="es-ES" altLang="es-ES_tradnl" sz="2400" dirty="0">
                <a:effectLst/>
                <a:latin typeface="Tahoma" pitchFamily="34" charset="0"/>
                <a:ea typeface="Tahoma" pitchFamily="34" charset="0"/>
                <a:cs typeface="Tahoma" pitchFamily="34" charset="0"/>
              </a:rPr>
              <a:t>y perseguirá su acción encaminada a reforzar su cohesión económica, social y territorial.</a:t>
            </a:r>
            <a:endParaRPr lang="es-ES_tradnl" altLang="es-ES_tradnl" sz="2400" dirty="0">
              <a:effectLst/>
              <a:latin typeface="Tahoma" pitchFamily="34" charset="0"/>
              <a:ea typeface="Tahoma" pitchFamily="34" charset="0"/>
              <a:cs typeface="Tahoma" pitchFamily="34" charset="0"/>
            </a:endParaRPr>
          </a:p>
          <a:p>
            <a:pPr algn="just">
              <a:buFont typeface="Wingdings" charset="2"/>
              <a:buNone/>
              <a:defRPr/>
            </a:pPr>
            <a:r>
              <a:rPr lang="es-ES" altLang="es-ES_tradnl" sz="2400" dirty="0">
                <a:effectLst/>
                <a:latin typeface="Tahoma" pitchFamily="34" charset="0"/>
                <a:ea typeface="Tahoma" pitchFamily="34" charset="0"/>
                <a:cs typeface="Tahoma" pitchFamily="34" charset="0"/>
              </a:rPr>
              <a:t> </a:t>
            </a:r>
            <a:endParaRPr lang="es-ES_tradnl" altLang="es-ES_tradnl" sz="2400" dirty="0">
              <a:effectLst/>
              <a:latin typeface="Tahoma" pitchFamily="34" charset="0"/>
              <a:ea typeface="Tahoma" pitchFamily="34" charset="0"/>
              <a:cs typeface="Tahoma" pitchFamily="34" charset="0"/>
            </a:endParaRPr>
          </a:p>
          <a:p>
            <a:pPr algn="just">
              <a:defRPr/>
            </a:pPr>
            <a:r>
              <a:rPr lang="es-ES" altLang="es-ES_tradnl" sz="2400" dirty="0">
                <a:effectLst/>
                <a:latin typeface="Tahoma" pitchFamily="34" charset="0"/>
                <a:ea typeface="Tahoma" pitchFamily="34" charset="0"/>
                <a:cs typeface="Tahoma" pitchFamily="34" charset="0"/>
              </a:rPr>
              <a:t>La Unión se propondrá, en particular, reducir las diferencias entre los niveles de desarrollo de las diversas regiones y el retraso de las regiones menos favorecidas.</a:t>
            </a:r>
            <a:endParaRPr lang="es-ES_tradnl" altLang="es-ES_tradnl" sz="2400" dirty="0">
              <a:latin typeface="Tahoma" pitchFamily="34" charset="0"/>
              <a:ea typeface="Tahoma" pitchFamily="34" charset="0"/>
              <a:cs typeface="Tahoma" pitchFamily="34" charset="0"/>
            </a:endParaRPr>
          </a:p>
          <a:p>
            <a:pPr algn="just">
              <a:defRPr/>
            </a:pPr>
            <a:endParaRPr lang="es-ES_tradnl" altLang="es-ES_tradnl" sz="2400" dirty="0">
              <a:effectLst/>
              <a:latin typeface="Tahoma" pitchFamily="34" charset="0"/>
              <a:ea typeface="Tahoma" pitchFamily="34" charset="0"/>
              <a:cs typeface="Tahoma" pitchFamily="34" charset="0"/>
            </a:endParaRPr>
          </a:p>
          <a:p>
            <a:pPr algn="just">
              <a:defRPr/>
            </a:pPr>
            <a:r>
              <a:rPr lang="es-ES" altLang="es-ES_tradnl" sz="2400" dirty="0">
                <a:effectLst/>
                <a:latin typeface="Tahoma" pitchFamily="34" charset="0"/>
                <a:ea typeface="Tahoma" pitchFamily="34" charset="0"/>
                <a:cs typeface="Tahoma" pitchFamily="34" charset="0"/>
              </a:rPr>
              <a:t>Entre regiones afectadas se prestará especial atención a las zonas rurales, a las zonas afectadas por una transición industrial y a </a:t>
            </a:r>
            <a:r>
              <a:rPr lang="es-ES" altLang="es-ES_tradnl" sz="2400" b="1" dirty="0">
                <a:effectLst/>
                <a:latin typeface="Tahoma" pitchFamily="34" charset="0"/>
                <a:ea typeface="Tahoma" pitchFamily="34" charset="0"/>
                <a:cs typeface="Tahoma" pitchFamily="34" charset="0"/>
              </a:rPr>
              <a:t>las regiones que padecen desventajas naturales o demográficas graves y permanentes </a:t>
            </a:r>
            <a:r>
              <a:rPr lang="es-ES" altLang="es-ES_tradnl" sz="2400" dirty="0">
                <a:effectLst/>
                <a:latin typeface="Tahoma" pitchFamily="34" charset="0"/>
                <a:ea typeface="Tahoma" pitchFamily="34" charset="0"/>
                <a:cs typeface="Tahoma" pitchFamily="34" charset="0"/>
              </a:rPr>
              <a:t>como, por ejemplo, las regiones más septentrionales con una escasa densidad de población y las regiones insulares, transfronterizas y de montaña.</a:t>
            </a:r>
            <a:endParaRPr lang="es-ES_tradnl" altLang="es-ES_tradnl" sz="2400" dirty="0">
              <a:effectLst/>
              <a:latin typeface="Tahoma" pitchFamily="34" charset="0"/>
              <a:ea typeface="Tahoma" pitchFamily="34" charset="0"/>
              <a:cs typeface="Tahoma" pitchFamily="34" charset="0"/>
            </a:endParaRPr>
          </a:p>
          <a:p>
            <a:pPr algn="just">
              <a:defRPr/>
            </a:pPr>
            <a:endParaRPr lang="es-ES_tradnl" altLang="es-ES_tradnl" sz="24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a:effectLst/>
              <a:ea typeface="ＭＳ Ｐゴシック" charset="-128"/>
            </a:endParaRPr>
          </a:p>
          <a:p>
            <a:pPr algn="just">
              <a:buNone/>
              <a:defRPr/>
            </a:pPr>
            <a:endParaRPr lang="es-ES_tradnl" altLang="es-ES_tradnl" sz="4000" dirty="0">
              <a:effectLst/>
              <a:ea typeface="ＭＳ Ｐゴシック" charset="-128"/>
            </a:endParaRPr>
          </a:p>
          <a:p>
            <a:pPr algn="just" eaLnBrk="1" hangingPunct="1">
              <a:buFont typeface="Wingdings" charset="2"/>
              <a:buNone/>
              <a:defRPr/>
            </a:pPr>
            <a:endParaRPr lang="es-ES_tradnl" altLang="es-ES_tradnl" sz="4000" dirty="0">
              <a:ea typeface="ＭＳ Ｐゴシック" charset="-128"/>
            </a:endParaRPr>
          </a:p>
        </p:txBody>
      </p:sp>
    </p:spTree>
    <p:extLst>
      <p:ext uri="{BB962C8B-B14F-4D97-AF65-F5344CB8AC3E}">
        <p14:creationId xmlns:p14="http://schemas.microsoft.com/office/powerpoint/2010/main" val="1087556783"/>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709863" y="-225292"/>
            <a:ext cx="8216423" cy="45719"/>
          </a:xfrm>
        </p:spPr>
        <p:txBody>
          <a:bodyPr>
            <a:normAutofit fontScale="90000"/>
          </a:bodyPr>
          <a:lstStyle/>
          <a:p>
            <a:pPr algn="just">
              <a:defRPr/>
            </a:pP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sp>
        <p:nvSpPr>
          <p:cNvPr id="14" name="CuadroTexto 13">
            <a:extLst>
              <a:ext uri="{FF2B5EF4-FFF2-40B4-BE49-F238E27FC236}">
                <a16:creationId xmlns:a16="http://schemas.microsoft.com/office/drawing/2014/main" xmlns="" id="{37446DC1-F568-AA47-8123-4FC52F1610A7}"/>
              </a:ext>
            </a:extLst>
          </p:cNvPr>
          <p:cNvSpPr txBox="1"/>
          <p:nvPr/>
        </p:nvSpPr>
        <p:spPr>
          <a:xfrm>
            <a:off x="362092" y="175637"/>
            <a:ext cx="11470678" cy="1261884"/>
          </a:xfrm>
          <a:prstGeom prst="rect">
            <a:avLst/>
          </a:prstGeom>
          <a:noFill/>
        </p:spPr>
        <p:txBody>
          <a:bodyPr wrap="square" rtlCol="0">
            <a:spAutoFit/>
          </a:bodyPr>
          <a:lstStyle/>
          <a:p>
            <a:pPr algn="ctr"/>
            <a:r>
              <a:rPr lang="es-ES" sz="2800" b="1" dirty="0">
                <a:solidFill>
                  <a:srgbClr val="C00000"/>
                </a:solidFill>
              </a:rPr>
              <a:t>Directrices sobre las ayudas estatales de finalidad </a:t>
            </a:r>
            <a:r>
              <a:rPr lang="es-ES" sz="2800" b="1" dirty="0" smtClean="0">
                <a:solidFill>
                  <a:srgbClr val="C00000"/>
                </a:solidFill>
              </a:rPr>
              <a:t>regional </a:t>
            </a:r>
          </a:p>
          <a:p>
            <a:pPr algn="ctr"/>
            <a:r>
              <a:rPr lang="es-ES" sz="2000" dirty="0" smtClean="0">
                <a:solidFill>
                  <a:srgbClr val="C00000"/>
                </a:solidFill>
              </a:rPr>
              <a:t>(</a:t>
            </a:r>
            <a:r>
              <a:rPr lang="es-ES" sz="2000" dirty="0">
                <a:solidFill>
                  <a:srgbClr val="C00000"/>
                </a:solidFill>
              </a:rPr>
              <a:t>Destinadas únicamente a empresas)</a:t>
            </a:r>
          </a:p>
          <a:p>
            <a:pPr algn="ctr"/>
            <a:endParaRPr lang="es-ES" sz="2800" dirty="0">
              <a:solidFill>
                <a:srgbClr val="C00000"/>
              </a:solidFill>
            </a:endParaRPr>
          </a:p>
        </p:txBody>
      </p:sp>
      <p:pic>
        <p:nvPicPr>
          <p:cNvPr id="8" name="Imagen 7"/>
          <p:cNvPicPr>
            <a:picLocks noChangeAspect="1"/>
          </p:cNvPicPr>
          <p:nvPr/>
        </p:nvPicPr>
        <p:blipFill>
          <a:blip r:embed="rId2"/>
          <a:stretch>
            <a:fillRect/>
          </a:stretch>
        </p:blipFill>
        <p:spPr>
          <a:xfrm>
            <a:off x="6984459" y="3594023"/>
            <a:ext cx="4861128" cy="2227170"/>
          </a:xfrm>
          <a:prstGeom prst="rect">
            <a:avLst/>
          </a:prstGeom>
        </p:spPr>
      </p:pic>
      <p:pic>
        <p:nvPicPr>
          <p:cNvPr id="9" name="Imagen 8"/>
          <p:cNvPicPr>
            <a:picLocks noChangeAspect="1"/>
          </p:cNvPicPr>
          <p:nvPr/>
        </p:nvPicPr>
        <p:blipFill>
          <a:blip r:embed="rId3"/>
          <a:stretch>
            <a:fillRect/>
          </a:stretch>
        </p:blipFill>
        <p:spPr>
          <a:xfrm>
            <a:off x="6965009" y="1778691"/>
            <a:ext cx="4948670" cy="1536568"/>
          </a:xfrm>
          <a:prstGeom prst="rect">
            <a:avLst/>
          </a:prstGeom>
        </p:spPr>
      </p:pic>
      <p:pic>
        <p:nvPicPr>
          <p:cNvPr id="11" name="Imagen 10"/>
          <p:cNvPicPr>
            <a:picLocks noChangeAspect="1"/>
          </p:cNvPicPr>
          <p:nvPr/>
        </p:nvPicPr>
        <p:blipFill>
          <a:blip r:embed="rId4"/>
          <a:stretch>
            <a:fillRect/>
          </a:stretch>
        </p:blipFill>
        <p:spPr>
          <a:xfrm>
            <a:off x="476250" y="3950267"/>
            <a:ext cx="5486805" cy="1841335"/>
          </a:xfrm>
          <a:prstGeom prst="rect">
            <a:avLst/>
          </a:prstGeom>
        </p:spPr>
      </p:pic>
      <p:pic>
        <p:nvPicPr>
          <p:cNvPr id="2" name="Imagen 1"/>
          <p:cNvPicPr>
            <a:picLocks noChangeAspect="1"/>
          </p:cNvPicPr>
          <p:nvPr/>
        </p:nvPicPr>
        <p:blipFill>
          <a:blip r:embed="rId5"/>
          <a:stretch>
            <a:fillRect/>
          </a:stretch>
        </p:blipFill>
        <p:spPr>
          <a:xfrm>
            <a:off x="595546" y="1768375"/>
            <a:ext cx="5367509" cy="247955"/>
          </a:xfrm>
          <a:prstGeom prst="rect">
            <a:avLst/>
          </a:prstGeom>
        </p:spPr>
      </p:pic>
      <p:pic>
        <p:nvPicPr>
          <p:cNvPr id="4" name="Imagen 3"/>
          <p:cNvPicPr>
            <a:picLocks noChangeAspect="1"/>
          </p:cNvPicPr>
          <p:nvPr/>
        </p:nvPicPr>
        <p:blipFill>
          <a:blip r:embed="rId6"/>
          <a:stretch>
            <a:fillRect/>
          </a:stretch>
        </p:blipFill>
        <p:spPr>
          <a:xfrm>
            <a:off x="684853" y="2021470"/>
            <a:ext cx="5404662" cy="394125"/>
          </a:xfrm>
          <a:prstGeom prst="rect">
            <a:avLst/>
          </a:prstGeom>
        </p:spPr>
      </p:pic>
      <p:pic>
        <p:nvPicPr>
          <p:cNvPr id="5" name="Imagen 4"/>
          <p:cNvPicPr>
            <a:picLocks noChangeAspect="1"/>
          </p:cNvPicPr>
          <p:nvPr/>
        </p:nvPicPr>
        <p:blipFill>
          <a:blip r:embed="rId7"/>
          <a:stretch>
            <a:fillRect/>
          </a:stretch>
        </p:blipFill>
        <p:spPr>
          <a:xfrm>
            <a:off x="709863" y="2380726"/>
            <a:ext cx="5253192" cy="500931"/>
          </a:xfrm>
          <a:prstGeom prst="rect">
            <a:avLst/>
          </a:prstGeom>
        </p:spPr>
      </p:pic>
      <p:pic>
        <p:nvPicPr>
          <p:cNvPr id="6" name="Imagen 5"/>
          <p:cNvPicPr>
            <a:picLocks noChangeAspect="1"/>
          </p:cNvPicPr>
          <p:nvPr/>
        </p:nvPicPr>
        <p:blipFill>
          <a:blip r:embed="rId8"/>
          <a:stretch>
            <a:fillRect/>
          </a:stretch>
        </p:blipFill>
        <p:spPr>
          <a:xfrm>
            <a:off x="684853" y="3011166"/>
            <a:ext cx="5424954" cy="466062"/>
          </a:xfrm>
          <a:prstGeom prst="rect">
            <a:avLst/>
          </a:prstGeom>
        </p:spPr>
      </p:pic>
      <p:sp>
        <p:nvSpPr>
          <p:cNvPr id="7" name="CuadroTexto 6"/>
          <p:cNvSpPr txBox="1"/>
          <p:nvPr/>
        </p:nvSpPr>
        <p:spPr>
          <a:xfrm>
            <a:off x="6955277" y="1022917"/>
            <a:ext cx="4958401" cy="369332"/>
          </a:xfrm>
          <a:prstGeom prst="rect">
            <a:avLst/>
          </a:prstGeom>
          <a:noFill/>
        </p:spPr>
        <p:txBody>
          <a:bodyPr wrap="square" rtlCol="0">
            <a:spAutoFit/>
          </a:bodyPr>
          <a:lstStyle/>
          <a:p>
            <a:pPr algn="ctr"/>
            <a:r>
              <a:rPr lang="es-ES_tradnl" b="1" dirty="0" smtClean="0"/>
              <a:t>«Periodo 2022-2027» </a:t>
            </a:r>
            <a:endParaRPr lang="es-ES_tradnl" b="1" dirty="0"/>
          </a:p>
        </p:txBody>
      </p:sp>
      <p:sp>
        <p:nvSpPr>
          <p:cNvPr id="12" name="CuadroTexto 11"/>
          <p:cNvSpPr txBox="1"/>
          <p:nvPr/>
        </p:nvSpPr>
        <p:spPr>
          <a:xfrm>
            <a:off x="254001" y="1041367"/>
            <a:ext cx="5709054" cy="369332"/>
          </a:xfrm>
          <a:prstGeom prst="rect">
            <a:avLst/>
          </a:prstGeom>
          <a:noFill/>
        </p:spPr>
        <p:txBody>
          <a:bodyPr wrap="square" rtlCol="0">
            <a:spAutoFit/>
          </a:bodyPr>
          <a:lstStyle/>
          <a:p>
            <a:pPr algn="ctr"/>
            <a:r>
              <a:rPr lang="es-ES_tradnl" b="1" dirty="0" smtClean="0"/>
              <a:t>«Periodo 2014-2020»</a:t>
            </a:r>
            <a:endParaRPr lang="es-ES_tradnl" b="1" dirty="0"/>
          </a:p>
        </p:txBody>
      </p:sp>
      <p:sp>
        <p:nvSpPr>
          <p:cNvPr id="3" name="CuadroTexto 2"/>
          <p:cNvSpPr txBox="1"/>
          <p:nvPr/>
        </p:nvSpPr>
        <p:spPr>
          <a:xfrm>
            <a:off x="1104900" y="5930900"/>
            <a:ext cx="10515600" cy="646331"/>
          </a:xfrm>
          <a:prstGeom prst="rect">
            <a:avLst/>
          </a:prstGeom>
          <a:noFill/>
        </p:spPr>
        <p:txBody>
          <a:bodyPr wrap="square" rtlCol="0">
            <a:spAutoFit/>
          </a:bodyPr>
          <a:lstStyle/>
          <a:p>
            <a:r>
              <a:rPr lang="es-ES_tradnl" dirty="0" smtClean="0">
                <a:solidFill>
                  <a:schemeClr val="accent2">
                    <a:lumMod val="50000"/>
                  </a:schemeClr>
                </a:solidFill>
              </a:rPr>
              <a:t>Si bien se basa en el art</a:t>
            </a:r>
            <a:r>
              <a:rPr lang="es-ES" dirty="0" err="1" smtClean="0">
                <a:solidFill>
                  <a:schemeClr val="accent2">
                    <a:lumMod val="50000"/>
                  </a:schemeClr>
                </a:solidFill>
              </a:rPr>
              <a:t>ículo</a:t>
            </a:r>
            <a:r>
              <a:rPr lang="es-ES" dirty="0" smtClean="0">
                <a:solidFill>
                  <a:schemeClr val="accent2">
                    <a:lumMod val="50000"/>
                  </a:schemeClr>
                </a:solidFill>
              </a:rPr>
              <a:t> 174 del Tratado sobre las zonas desfavorecidas, establece dos categorías, la zona «a» predeterminada, donde se encuentran las zonas </a:t>
            </a:r>
            <a:r>
              <a:rPr lang="es-ES" dirty="0" err="1" smtClean="0">
                <a:solidFill>
                  <a:schemeClr val="accent2">
                    <a:lumMod val="50000"/>
                  </a:schemeClr>
                </a:solidFill>
              </a:rPr>
              <a:t>ultraperiféricas</a:t>
            </a:r>
            <a:r>
              <a:rPr lang="es-ES" dirty="0" smtClean="0">
                <a:solidFill>
                  <a:schemeClr val="accent2">
                    <a:lumMod val="50000"/>
                  </a:schemeClr>
                </a:solidFill>
              </a:rPr>
              <a:t>, y la «c» con las escasamente pobladas.</a:t>
            </a:r>
            <a:endParaRPr lang="es-ES_tradnl" dirty="0">
              <a:solidFill>
                <a:schemeClr val="accent2">
                  <a:lumMod val="50000"/>
                </a:schemeClr>
              </a:solidFill>
            </a:endParaRPr>
          </a:p>
        </p:txBody>
      </p:sp>
    </p:spTree>
    <p:extLst>
      <p:ext uri="{BB962C8B-B14F-4D97-AF65-F5344CB8AC3E}">
        <p14:creationId xmlns:p14="http://schemas.microsoft.com/office/powerpoint/2010/main" val="5516882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709863" y="-225292"/>
            <a:ext cx="8216423" cy="45719"/>
          </a:xfrm>
        </p:spPr>
        <p:txBody>
          <a:bodyPr>
            <a:normAutofit fontScale="90000"/>
          </a:bodyPr>
          <a:lstStyle/>
          <a:p>
            <a:pPr algn="just">
              <a:defRPr/>
            </a:pP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pic>
        <p:nvPicPr>
          <p:cNvPr id="2" name="Imagen 1">
            <a:extLst>
              <a:ext uri="{FF2B5EF4-FFF2-40B4-BE49-F238E27FC236}">
                <a16:creationId xmlns:a16="http://schemas.microsoft.com/office/drawing/2014/main" xmlns="" id="{C5524205-85CF-3043-A83E-7F7102E77F85}"/>
              </a:ext>
            </a:extLst>
          </p:cNvPr>
          <p:cNvPicPr>
            <a:picLocks noChangeAspect="1"/>
          </p:cNvPicPr>
          <p:nvPr/>
        </p:nvPicPr>
        <p:blipFill>
          <a:blip r:embed="rId2"/>
          <a:stretch>
            <a:fillRect/>
          </a:stretch>
        </p:blipFill>
        <p:spPr>
          <a:xfrm>
            <a:off x="6096000" y="1136570"/>
            <a:ext cx="5581650" cy="173344"/>
          </a:xfrm>
          <a:prstGeom prst="rect">
            <a:avLst/>
          </a:prstGeom>
        </p:spPr>
      </p:pic>
      <p:pic>
        <p:nvPicPr>
          <p:cNvPr id="4" name="Imagen 3">
            <a:extLst>
              <a:ext uri="{FF2B5EF4-FFF2-40B4-BE49-F238E27FC236}">
                <a16:creationId xmlns:a16="http://schemas.microsoft.com/office/drawing/2014/main" xmlns="" id="{75DB9104-1A57-6642-B7E6-C587BC457951}"/>
              </a:ext>
            </a:extLst>
          </p:cNvPr>
          <p:cNvPicPr>
            <a:picLocks noChangeAspect="1"/>
          </p:cNvPicPr>
          <p:nvPr/>
        </p:nvPicPr>
        <p:blipFill>
          <a:blip r:embed="rId3"/>
          <a:stretch>
            <a:fillRect/>
          </a:stretch>
        </p:blipFill>
        <p:spPr>
          <a:xfrm>
            <a:off x="6498076" y="1622498"/>
            <a:ext cx="5160523" cy="1186920"/>
          </a:xfrm>
          <a:prstGeom prst="rect">
            <a:avLst/>
          </a:prstGeom>
        </p:spPr>
      </p:pic>
      <p:pic>
        <p:nvPicPr>
          <p:cNvPr id="6" name="Imagen 5">
            <a:extLst>
              <a:ext uri="{FF2B5EF4-FFF2-40B4-BE49-F238E27FC236}">
                <a16:creationId xmlns:a16="http://schemas.microsoft.com/office/drawing/2014/main" xmlns="" id="{AA6B905C-4A16-CB42-8251-C4B2371880CD}"/>
              </a:ext>
            </a:extLst>
          </p:cNvPr>
          <p:cNvPicPr>
            <a:picLocks noChangeAspect="1"/>
          </p:cNvPicPr>
          <p:nvPr/>
        </p:nvPicPr>
        <p:blipFill>
          <a:blip r:embed="rId4"/>
          <a:stretch>
            <a:fillRect/>
          </a:stretch>
        </p:blipFill>
        <p:spPr>
          <a:xfrm>
            <a:off x="6485386" y="2741322"/>
            <a:ext cx="5173213" cy="2612524"/>
          </a:xfrm>
          <a:prstGeom prst="rect">
            <a:avLst/>
          </a:prstGeom>
        </p:spPr>
      </p:pic>
      <p:sp>
        <p:nvSpPr>
          <p:cNvPr id="14" name="CuadroTexto 13">
            <a:extLst>
              <a:ext uri="{FF2B5EF4-FFF2-40B4-BE49-F238E27FC236}">
                <a16:creationId xmlns:a16="http://schemas.microsoft.com/office/drawing/2014/main" xmlns="" id="{37446DC1-F568-AA47-8123-4FC52F1610A7}"/>
              </a:ext>
            </a:extLst>
          </p:cNvPr>
          <p:cNvSpPr txBox="1"/>
          <p:nvPr/>
        </p:nvSpPr>
        <p:spPr>
          <a:xfrm>
            <a:off x="362092" y="19994"/>
            <a:ext cx="11470678" cy="738664"/>
          </a:xfrm>
          <a:prstGeom prst="rect">
            <a:avLst/>
          </a:prstGeom>
          <a:noFill/>
        </p:spPr>
        <p:txBody>
          <a:bodyPr wrap="square" rtlCol="0">
            <a:spAutoFit/>
          </a:bodyPr>
          <a:lstStyle/>
          <a:p>
            <a:pPr algn="ctr"/>
            <a:r>
              <a:rPr lang="es-ES" sz="2400" b="1" dirty="0">
                <a:solidFill>
                  <a:srgbClr val="C00000"/>
                </a:solidFill>
              </a:rPr>
              <a:t>Directrices sobre las ayudas estatales de finalidad regional </a:t>
            </a:r>
            <a:r>
              <a:rPr lang="es-ES" sz="2000" dirty="0">
                <a:solidFill>
                  <a:srgbClr val="C00000"/>
                </a:solidFill>
              </a:rPr>
              <a:t>(Destinadas únicamente a empresas)</a:t>
            </a:r>
          </a:p>
          <a:p>
            <a:pPr algn="ctr"/>
            <a:r>
              <a:rPr lang="es-ES" dirty="0">
                <a:solidFill>
                  <a:srgbClr val="C00000"/>
                </a:solidFill>
              </a:rPr>
              <a:t>(Antes de finales de año España tiene que presentar el “mapa de ayudas regionales”)</a:t>
            </a:r>
          </a:p>
        </p:txBody>
      </p:sp>
      <p:sp>
        <p:nvSpPr>
          <p:cNvPr id="15" name="CuadroTexto 14">
            <a:extLst>
              <a:ext uri="{FF2B5EF4-FFF2-40B4-BE49-F238E27FC236}">
                <a16:creationId xmlns:a16="http://schemas.microsoft.com/office/drawing/2014/main" xmlns="" id="{AC938CFD-30F6-BD41-AA6D-5D9E853D3C90}"/>
              </a:ext>
            </a:extLst>
          </p:cNvPr>
          <p:cNvSpPr txBox="1"/>
          <p:nvPr/>
        </p:nvSpPr>
        <p:spPr>
          <a:xfrm>
            <a:off x="1104295" y="5577105"/>
            <a:ext cx="4223657" cy="984885"/>
          </a:xfrm>
          <a:prstGeom prst="rect">
            <a:avLst/>
          </a:prstGeom>
          <a:noFill/>
        </p:spPr>
        <p:txBody>
          <a:bodyPr wrap="square" rtlCol="0">
            <a:spAutoFit/>
          </a:bodyPr>
          <a:lstStyle/>
          <a:p>
            <a:r>
              <a:rPr lang="es-ES" sz="1600" b="1" dirty="0">
                <a:solidFill>
                  <a:schemeClr val="accent2">
                    <a:lumMod val="75000"/>
                  </a:schemeClr>
                </a:solidFill>
              </a:rPr>
              <a:t>En el Periodo 2014 – 2020 </a:t>
            </a:r>
            <a:r>
              <a:rPr lang="es-ES" sz="1600" b="1" dirty="0" smtClean="0">
                <a:solidFill>
                  <a:schemeClr val="accent2">
                    <a:lumMod val="75000"/>
                  </a:schemeClr>
                </a:solidFill>
              </a:rPr>
              <a:t>reciben</a:t>
            </a:r>
            <a:r>
              <a:rPr lang="es-ES" sz="1600" b="1" dirty="0">
                <a:solidFill>
                  <a:schemeClr val="accent2">
                    <a:lumMod val="75000"/>
                  </a:schemeClr>
                </a:solidFill>
              </a:rPr>
              <a:t>:</a:t>
            </a:r>
          </a:p>
          <a:p>
            <a:r>
              <a:rPr lang="es-ES" sz="1400" b="1" dirty="0">
                <a:solidFill>
                  <a:schemeClr val="accent2">
                    <a:lumMod val="75000"/>
                  </a:schemeClr>
                </a:solidFill>
              </a:rPr>
              <a:t>           Canarias (zona a)………………………. el 35%</a:t>
            </a:r>
          </a:p>
          <a:p>
            <a:r>
              <a:rPr lang="es-ES" sz="1400" b="1" dirty="0">
                <a:solidFill>
                  <a:schemeClr val="accent2">
                    <a:lumMod val="75000"/>
                  </a:schemeClr>
                </a:solidFill>
              </a:rPr>
              <a:t>           Extremadura (zona a)………………..  el 25%</a:t>
            </a:r>
          </a:p>
          <a:p>
            <a:r>
              <a:rPr lang="es-ES" sz="1400" b="1" dirty="0">
                <a:solidFill>
                  <a:schemeClr val="accent2">
                    <a:lumMod val="75000"/>
                  </a:schemeClr>
                </a:solidFill>
              </a:rPr>
              <a:t>           Teruel y Soria (zona c)………………   el 15%</a:t>
            </a:r>
          </a:p>
        </p:txBody>
      </p:sp>
      <p:pic>
        <p:nvPicPr>
          <p:cNvPr id="18" name="Imagen 17"/>
          <p:cNvPicPr/>
          <p:nvPr/>
        </p:nvPicPr>
        <p:blipFill>
          <a:blip r:embed="rId5"/>
          <a:stretch>
            <a:fillRect/>
          </a:stretch>
        </p:blipFill>
        <p:spPr>
          <a:xfrm>
            <a:off x="362093" y="1687826"/>
            <a:ext cx="5733908" cy="3732131"/>
          </a:xfrm>
          <a:prstGeom prst="rect">
            <a:avLst/>
          </a:prstGeom>
        </p:spPr>
      </p:pic>
      <p:pic>
        <p:nvPicPr>
          <p:cNvPr id="5" name="Imagen 4"/>
          <p:cNvPicPr>
            <a:picLocks noChangeAspect="1"/>
          </p:cNvPicPr>
          <p:nvPr/>
        </p:nvPicPr>
        <p:blipFill>
          <a:blip r:embed="rId6"/>
          <a:stretch>
            <a:fillRect/>
          </a:stretch>
        </p:blipFill>
        <p:spPr>
          <a:xfrm>
            <a:off x="1028967" y="1152852"/>
            <a:ext cx="3990506" cy="245901"/>
          </a:xfrm>
          <a:prstGeom prst="rect">
            <a:avLst/>
          </a:prstGeom>
        </p:spPr>
      </p:pic>
    </p:spTree>
    <p:extLst>
      <p:ext uri="{BB962C8B-B14F-4D97-AF65-F5344CB8AC3E}">
        <p14:creationId xmlns:p14="http://schemas.microsoft.com/office/powerpoint/2010/main" val="1445389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idx="4294967295"/>
          </p:nvPr>
        </p:nvSpPr>
        <p:spPr>
          <a:xfrm>
            <a:off x="322729" y="300578"/>
            <a:ext cx="11349318" cy="875490"/>
          </a:xfrm>
        </p:spPr>
        <p:txBody>
          <a:bodyPr>
            <a:noAutofit/>
          </a:bodyPr>
          <a:lstStyle/>
          <a:p>
            <a:pPr algn="just"/>
            <a:r>
              <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El </a:t>
            </a:r>
            <a:r>
              <a:rPr lang="en-GB"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Ayuntamiento</a:t>
            </a:r>
            <a:r>
              <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 de </a:t>
            </a:r>
            <a:r>
              <a:rPr lang="en-GB"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Calatayud</a:t>
            </a:r>
            <a:r>
              <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 </a:t>
            </a:r>
            <a:r>
              <a:rPr lang="en-GB"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encarg</a:t>
            </a:r>
            <a:r>
              <a:rPr lang="es-ES"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ó</a:t>
            </a:r>
            <a:r>
              <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 </a:t>
            </a:r>
            <a:r>
              <a:rPr lang="en-GB"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en</a:t>
            </a:r>
            <a:r>
              <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 el 2007 al Centro de </a:t>
            </a:r>
            <a:r>
              <a:rPr lang="en-GB"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Estudios</a:t>
            </a:r>
            <a:r>
              <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 </a:t>
            </a:r>
            <a:r>
              <a:rPr lang="en-GB"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Celtib</a:t>
            </a:r>
            <a:r>
              <a:rPr lang="es-ES"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éricos de </a:t>
            </a:r>
            <a:r>
              <a:rPr lang="es-ES" altLang="fr-FR" sz="2000" b="1" dirty="0" err="1">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Segeda</a:t>
            </a:r>
            <a:r>
              <a:rPr lang="es-ES"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 la elaboración de la Ruta Celtibérica para que, en aplicación de la “Ley de Desarrollo Rural Sostenible” se creara  empleo por medio del turismo cultural</a:t>
            </a:r>
            <a:endPar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endParaRPr>
          </a:p>
        </p:txBody>
      </p:sp>
      <p:sp>
        <p:nvSpPr>
          <p:cNvPr id="24579" name="Rectangle 5"/>
          <p:cNvSpPr>
            <a:spLocks noGrp="1" noChangeArrowheads="1"/>
          </p:cNvSpPr>
          <p:nvPr>
            <p:ph type="body" idx="4294967295"/>
          </p:nvPr>
        </p:nvSpPr>
        <p:spPr>
          <a:xfrm>
            <a:off x="1992314" y="2420939"/>
            <a:ext cx="8351837" cy="3887787"/>
          </a:xfrm>
        </p:spPr>
        <p:txBody>
          <a:bodyPr/>
          <a:lstStyle/>
          <a:p>
            <a:endParaRPr lang="en-GB" altLang="fr-FR" sz="1600" b="1" dirty="0">
              <a:ea typeface="Arial Unicode MS" charset="0"/>
              <a:sym typeface="Verdana" charset="0"/>
            </a:endParaRPr>
          </a:p>
        </p:txBody>
      </p:sp>
      <p:pic>
        <p:nvPicPr>
          <p:cNvPr id="4" name="Picture 4" descr="Plano Celtiber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62" y="1515116"/>
            <a:ext cx="3604709" cy="5021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5245" y="1538463"/>
            <a:ext cx="4204178" cy="5021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0898" y="1491767"/>
            <a:ext cx="3546505" cy="506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12710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title"/>
          </p:nvPr>
        </p:nvSpPr>
        <p:spPr>
          <a:xfrm>
            <a:off x="378693" y="313745"/>
            <a:ext cx="11813308" cy="910425"/>
          </a:xfrm>
        </p:spPr>
        <p:txBody>
          <a:bodyPr>
            <a:normAutofit fontScale="90000"/>
          </a:bodyPr>
          <a:lstStyle/>
          <a:p>
            <a:r>
              <a:rPr lang="es-ES" altLang="es-ES_tradnl" sz="2400" dirty="0">
                <a:ea typeface="ＭＳ Ｐゴシック" charset="-128"/>
              </a:rPr>
              <a:t/>
            </a:r>
            <a:br>
              <a:rPr lang="es-ES" altLang="es-ES_tradnl" sz="2400" dirty="0">
                <a:ea typeface="ＭＳ Ｐゴシック" charset="-128"/>
              </a:rPr>
            </a:br>
            <a:r>
              <a:rPr lang="es-ES" sz="2400" dirty="0">
                <a:effectLst/>
              </a:rPr>
              <a:t> </a:t>
            </a:r>
            <a:br>
              <a:rPr lang="es-ES" sz="2400" dirty="0">
                <a:effectLst/>
              </a:rPr>
            </a:br>
            <a:r>
              <a:rPr lang="es-ES" sz="2400" dirty="0">
                <a:effectLst/>
              </a:rPr>
              <a:t/>
            </a:r>
            <a:br>
              <a:rPr lang="es-ES" sz="2400" dirty="0">
                <a:effectLst/>
              </a:rPr>
            </a:br>
            <a:r>
              <a:rPr lang="es-ES" sz="2400" dirty="0">
                <a:effectLst/>
              </a:rPr>
              <a:t/>
            </a:r>
            <a:br>
              <a:rPr lang="es-ES" sz="2400" dirty="0">
                <a:effectLst/>
              </a:rPr>
            </a:br>
            <a:endParaRPr lang="es-ES" altLang="es-ES_tradnl" sz="2700" dirty="0">
              <a:solidFill>
                <a:srgbClr val="FFA347"/>
              </a:solidFill>
              <a:latin typeface="+mn-lt"/>
              <a:ea typeface="Tahoma" pitchFamily="34" charset="0"/>
              <a:cs typeface="Tahoma" pitchFamily="34" charset="0"/>
            </a:endParaRPr>
          </a:p>
        </p:txBody>
      </p:sp>
      <p:sp>
        <p:nvSpPr>
          <p:cNvPr id="533507" name="Rectangle 3"/>
          <p:cNvSpPr>
            <a:spLocks noGrp="1" noChangeArrowheads="1"/>
          </p:cNvSpPr>
          <p:nvPr>
            <p:ph type="body" idx="1"/>
          </p:nvPr>
        </p:nvSpPr>
        <p:spPr>
          <a:xfrm>
            <a:off x="239349" y="1215964"/>
            <a:ext cx="11582400" cy="3365770"/>
          </a:xfrm>
        </p:spPr>
        <p:txBody>
          <a:bodyPr>
            <a:normAutofit/>
          </a:bodyPr>
          <a:lstStyle/>
          <a:p>
            <a:endParaRPr lang="es-ES" sz="2600" dirty="0"/>
          </a:p>
          <a:p>
            <a:endParaRPr lang="es-ES" sz="2600" dirty="0"/>
          </a:p>
          <a:p>
            <a:endParaRPr lang="es-ES" sz="2600" dirty="0"/>
          </a:p>
          <a:p>
            <a:pPr algn="just" eaLnBrk="1" hangingPunct="1">
              <a:buFont typeface="Wingdings" charset="0"/>
              <a:buChar char="n"/>
              <a:defRPr/>
            </a:pPr>
            <a:endParaRPr lang="es-ES" sz="1800" dirty="0">
              <a:solidFill>
                <a:schemeClr val="accent2">
                  <a:lumMod val="40000"/>
                  <a:lumOff val="60000"/>
                </a:schemeClr>
              </a:solidFill>
              <a:ea typeface="ＭＳ Ｐゴシック" charset="0"/>
              <a:cs typeface="ＭＳ Ｐゴシック" charset="0"/>
            </a:endParaRPr>
          </a:p>
        </p:txBody>
      </p:sp>
      <p:sp>
        <p:nvSpPr>
          <p:cNvPr id="2" name="CuadroTexto 1"/>
          <p:cNvSpPr txBox="1"/>
          <p:nvPr/>
        </p:nvSpPr>
        <p:spPr>
          <a:xfrm>
            <a:off x="378693" y="62630"/>
            <a:ext cx="11573958" cy="1323439"/>
          </a:xfrm>
          <a:prstGeom prst="rect">
            <a:avLst/>
          </a:prstGeom>
          <a:noFill/>
        </p:spPr>
        <p:txBody>
          <a:bodyPr wrap="square" rtlCol="0">
            <a:spAutoFit/>
          </a:bodyPr>
          <a:lstStyle/>
          <a:p>
            <a:pPr algn="just"/>
            <a:r>
              <a:rPr lang="es-ES" sz="2000" b="1" dirty="0">
                <a:solidFill>
                  <a:srgbClr val="C00000"/>
                </a:solidFill>
                <a:latin typeface="Tahoma" pitchFamily="34" charset="0"/>
                <a:ea typeface="Tahoma" pitchFamily="34" charset="0"/>
                <a:cs typeface="Tahoma" pitchFamily="34" charset="0"/>
              </a:rPr>
              <a:t>La </a:t>
            </a:r>
            <a:r>
              <a:rPr lang="es-ES" sz="2000" b="1" dirty="0" smtClean="0">
                <a:solidFill>
                  <a:srgbClr val="C00000"/>
                </a:solidFill>
                <a:latin typeface="Tahoma" pitchFamily="34" charset="0"/>
                <a:ea typeface="Tahoma" pitchFamily="34" charset="0"/>
                <a:cs typeface="Tahoma" pitchFamily="34" charset="0"/>
              </a:rPr>
              <a:t>Serranía Celtibérica </a:t>
            </a:r>
            <a:r>
              <a:rPr lang="es-ES" sz="2000" dirty="0" smtClean="0">
                <a:solidFill>
                  <a:srgbClr val="C00000"/>
                </a:solidFill>
                <a:latin typeface="Tahoma" pitchFamily="34" charset="0"/>
                <a:ea typeface="Tahoma" pitchFamily="34" charset="0"/>
                <a:cs typeface="Tahoma" pitchFamily="34" charset="0"/>
              </a:rPr>
              <a:t>(rural </a:t>
            </a:r>
            <a:r>
              <a:rPr lang="es-ES" sz="2000" dirty="0">
                <a:solidFill>
                  <a:srgbClr val="C00000"/>
                </a:solidFill>
                <a:latin typeface="Tahoma" pitchFamily="34" charset="0"/>
                <a:ea typeface="Tahoma" pitchFamily="34" charset="0"/>
                <a:cs typeface="Tahoma" pitchFamily="34" charset="0"/>
              </a:rPr>
              <a:t>remota, </a:t>
            </a:r>
            <a:r>
              <a:rPr lang="es-ES" sz="2000" dirty="0" smtClean="0">
                <a:solidFill>
                  <a:srgbClr val="C00000"/>
                </a:solidFill>
                <a:latin typeface="Tahoma" pitchFamily="34" charset="0"/>
                <a:ea typeface="Tahoma" pitchFamily="34" charset="0"/>
                <a:cs typeface="Tahoma" pitchFamily="34" charset="0"/>
              </a:rPr>
              <a:t>zona </a:t>
            </a:r>
            <a:r>
              <a:rPr lang="es-ES" sz="2000" dirty="0">
                <a:solidFill>
                  <a:srgbClr val="C00000"/>
                </a:solidFill>
                <a:latin typeface="Tahoma" pitchFamily="34" charset="0"/>
                <a:ea typeface="Tahoma" pitchFamily="34" charset="0"/>
                <a:cs typeface="Tahoma" pitchFamily="34" charset="0"/>
              </a:rPr>
              <a:t>muy escasamente </a:t>
            </a:r>
            <a:r>
              <a:rPr lang="es-ES" sz="2000" dirty="0" smtClean="0">
                <a:solidFill>
                  <a:srgbClr val="C00000"/>
                </a:solidFill>
                <a:latin typeface="Tahoma" pitchFamily="34" charset="0"/>
                <a:ea typeface="Tahoma" pitchFamily="34" charset="0"/>
                <a:cs typeface="Tahoma" pitchFamily="34" charset="0"/>
              </a:rPr>
              <a:t>poblada y montañosa) </a:t>
            </a:r>
            <a:r>
              <a:rPr lang="es-ES" sz="2000" b="1" dirty="0">
                <a:solidFill>
                  <a:srgbClr val="C00000"/>
                </a:solidFill>
                <a:latin typeface="Tahoma" pitchFamily="34" charset="0"/>
                <a:ea typeface="Tahoma" pitchFamily="34" charset="0"/>
                <a:cs typeface="Tahoma" pitchFamily="34" charset="0"/>
              </a:rPr>
              <a:t>debe tener la misma fiscalidad diferenciada que </a:t>
            </a:r>
            <a:r>
              <a:rPr lang="es-ES" sz="2000" dirty="0">
                <a:solidFill>
                  <a:srgbClr val="C00000"/>
                </a:solidFill>
                <a:latin typeface="Tahoma" pitchFamily="34" charset="0"/>
                <a:ea typeface="Tahoma" pitchFamily="34" charset="0"/>
                <a:cs typeface="Tahoma" pitchFamily="34" charset="0"/>
              </a:rPr>
              <a:t>disfrutan</a:t>
            </a:r>
            <a:r>
              <a:rPr lang="es-ES" sz="2000" b="1" dirty="0">
                <a:solidFill>
                  <a:srgbClr val="C00000"/>
                </a:solidFill>
                <a:latin typeface="Tahoma" pitchFamily="34" charset="0"/>
                <a:ea typeface="Tahoma" pitchFamily="34" charset="0"/>
                <a:cs typeface="Tahoma" pitchFamily="34" charset="0"/>
              </a:rPr>
              <a:t> </a:t>
            </a:r>
            <a:r>
              <a:rPr lang="es-ES" sz="2000" dirty="0">
                <a:solidFill>
                  <a:srgbClr val="C00000"/>
                </a:solidFill>
                <a:latin typeface="Tahoma" pitchFamily="34" charset="0"/>
                <a:ea typeface="Tahoma" pitchFamily="34" charset="0"/>
                <a:cs typeface="Tahoma" pitchFamily="34" charset="0"/>
              </a:rPr>
              <a:t>otras áreas desfavorecidas como </a:t>
            </a:r>
            <a:r>
              <a:rPr lang="es-ES" sz="2000" b="1" dirty="0">
                <a:solidFill>
                  <a:srgbClr val="C00000"/>
                </a:solidFill>
                <a:latin typeface="Tahoma" pitchFamily="34" charset="0"/>
                <a:ea typeface="Tahoma" pitchFamily="34" charset="0"/>
                <a:cs typeface="Tahoma" pitchFamily="34" charset="0"/>
              </a:rPr>
              <a:t>Canarias </a:t>
            </a:r>
            <a:r>
              <a:rPr lang="es-ES" sz="2000" dirty="0">
                <a:solidFill>
                  <a:srgbClr val="C00000"/>
                </a:solidFill>
                <a:latin typeface="Tahoma" pitchFamily="34" charset="0"/>
                <a:ea typeface="Tahoma" pitchFamily="34" charset="0"/>
                <a:cs typeface="Tahoma" pitchFamily="34" charset="0"/>
              </a:rPr>
              <a:t>por ser insular </a:t>
            </a:r>
            <a:r>
              <a:rPr lang="es-ES" sz="2000" dirty="0" err="1">
                <a:solidFill>
                  <a:srgbClr val="C00000"/>
                </a:solidFill>
                <a:latin typeface="Tahoma" pitchFamily="34" charset="0"/>
                <a:ea typeface="Tahoma" pitchFamily="34" charset="0"/>
                <a:cs typeface="Tahoma" pitchFamily="34" charset="0"/>
              </a:rPr>
              <a:t>ultraperiférica</a:t>
            </a:r>
            <a:r>
              <a:rPr lang="es-ES" sz="2000" dirty="0">
                <a:solidFill>
                  <a:srgbClr val="C00000"/>
                </a:solidFill>
                <a:latin typeface="Tahoma" pitchFamily="34" charset="0"/>
                <a:ea typeface="Tahoma" pitchFamily="34" charset="0"/>
                <a:cs typeface="Tahoma" pitchFamily="34" charset="0"/>
              </a:rPr>
              <a:t>,</a:t>
            </a:r>
            <a:r>
              <a:rPr lang="es-ES" sz="2000" b="1" dirty="0">
                <a:solidFill>
                  <a:srgbClr val="C00000"/>
                </a:solidFill>
                <a:latin typeface="Tahoma" pitchFamily="34" charset="0"/>
                <a:ea typeface="Tahoma" pitchFamily="34" charset="0"/>
                <a:cs typeface="Tahoma" pitchFamily="34" charset="0"/>
              </a:rPr>
              <a:t> en aplicación del artículo 174 del TFUE: </a:t>
            </a:r>
          </a:p>
          <a:p>
            <a:pPr algn="just"/>
            <a:endParaRPr lang="es-ES" sz="2000" b="1" dirty="0">
              <a:solidFill>
                <a:srgbClr val="C00000"/>
              </a:solidFill>
              <a:latin typeface="Tahoma" pitchFamily="34" charset="0"/>
              <a:ea typeface="Tahoma" pitchFamily="34" charset="0"/>
              <a:cs typeface="Tahoma" pitchFamily="34" charset="0"/>
            </a:endParaRPr>
          </a:p>
        </p:txBody>
      </p:sp>
      <p:sp>
        <p:nvSpPr>
          <p:cNvPr id="3" name="CuadroTexto 2"/>
          <p:cNvSpPr txBox="1"/>
          <p:nvPr/>
        </p:nvSpPr>
        <p:spPr>
          <a:xfrm>
            <a:off x="1254868" y="4805470"/>
            <a:ext cx="9533106" cy="646331"/>
          </a:xfrm>
          <a:prstGeom prst="rect">
            <a:avLst/>
          </a:prstGeom>
          <a:noFill/>
        </p:spPr>
        <p:txBody>
          <a:bodyPr wrap="square" rtlCol="0">
            <a:spAutoFit/>
          </a:bodyPr>
          <a:lstStyle/>
          <a:p>
            <a:pPr algn="just"/>
            <a:r>
              <a:rPr lang="es-ES" dirty="0"/>
              <a:t> </a:t>
            </a:r>
            <a:endParaRPr lang="es-ES_tradnl" dirty="0"/>
          </a:p>
          <a:p>
            <a:endParaRPr lang="es-ES_tradnl" dirty="0"/>
          </a:p>
        </p:txBody>
      </p:sp>
      <p:pic>
        <p:nvPicPr>
          <p:cNvPr id="8" name="Imagen 7">
            <a:extLst>
              <a:ext uri="{FF2B5EF4-FFF2-40B4-BE49-F238E27FC236}">
                <a16:creationId xmlns:a16="http://schemas.microsoft.com/office/drawing/2014/main" xmlns="" id="{DC055DA9-FADA-4B4A-A904-38C25F03D83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583159" y="1679458"/>
            <a:ext cx="2075180" cy="3082925"/>
          </a:xfrm>
          <a:prstGeom prst="rect">
            <a:avLst/>
          </a:prstGeom>
          <a:noFill/>
          <a:ln>
            <a:noFill/>
          </a:ln>
        </p:spPr>
      </p:pic>
      <p:pic>
        <p:nvPicPr>
          <p:cNvPr id="4" name="Imagen 3">
            <a:extLst>
              <a:ext uri="{FF2B5EF4-FFF2-40B4-BE49-F238E27FC236}">
                <a16:creationId xmlns:a16="http://schemas.microsoft.com/office/drawing/2014/main" xmlns="" id="{47D3DD3C-DCE3-C54D-AAD4-D8964671E77D}"/>
              </a:ext>
            </a:extLst>
          </p:cNvPr>
          <p:cNvPicPr>
            <a:picLocks noChangeAspect="1"/>
          </p:cNvPicPr>
          <p:nvPr/>
        </p:nvPicPr>
        <p:blipFill>
          <a:blip r:embed="rId3"/>
          <a:stretch>
            <a:fillRect/>
          </a:stretch>
        </p:blipFill>
        <p:spPr>
          <a:xfrm>
            <a:off x="232406" y="1658111"/>
            <a:ext cx="2187915" cy="1653092"/>
          </a:xfrm>
          <a:prstGeom prst="rect">
            <a:avLst/>
          </a:prstGeom>
        </p:spPr>
      </p:pic>
      <p:pic>
        <p:nvPicPr>
          <p:cNvPr id="9" name="Imagen 8">
            <a:extLst>
              <a:ext uri="{FF2B5EF4-FFF2-40B4-BE49-F238E27FC236}">
                <a16:creationId xmlns:a16="http://schemas.microsoft.com/office/drawing/2014/main" xmlns="" id="{7E3BE109-13A4-6E48-B333-F2076CF5E923}"/>
              </a:ext>
            </a:extLst>
          </p:cNvPr>
          <p:cNvPicPr>
            <a:picLocks noChangeAspect="1"/>
          </p:cNvPicPr>
          <p:nvPr/>
        </p:nvPicPr>
        <p:blipFill>
          <a:blip r:embed="rId4"/>
          <a:stretch>
            <a:fillRect/>
          </a:stretch>
        </p:blipFill>
        <p:spPr>
          <a:xfrm>
            <a:off x="251968" y="3297097"/>
            <a:ext cx="2148790" cy="1486382"/>
          </a:xfrm>
          <a:prstGeom prst="rect">
            <a:avLst/>
          </a:prstGeom>
        </p:spPr>
      </p:pic>
      <p:sp>
        <p:nvSpPr>
          <p:cNvPr id="10" name="CuadroTexto 9">
            <a:extLst>
              <a:ext uri="{FF2B5EF4-FFF2-40B4-BE49-F238E27FC236}">
                <a16:creationId xmlns:a16="http://schemas.microsoft.com/office/drawing/2014/main" xmlns="" id="{53736E6F-C868-FF4E-87A5-6FDF83CBA6D0}"/>
              </a:ext>
            </a:extLst>
          </p:cNvPr>
          <p:cNvSpPr txBox="1"/>
          <p:nvPr/>
        </p:nvSpPr>
        <p:spPr>
          <a:xfrm>
            <a:off x="147139" y="4955868"/>
            <a:ext cx="4788116" cy="369332"/>
          </a:xfrm>
          <a:prstGeom prst="rect">
            <a:avLst/>
          </a:prstGeom>
          <a:noFill/>
        </p:spPr>
        <p:txBody>
          <a:bodyPr wrap="square" rtlCol="0">
            <a:spAutoFit/>
          </a:bodyPr>
          <a:lstStyle/>
          <a:p>
            <a:pPr algn="just"/>
            <a:r>
              <a:rPr lang="es-ES" dirty="0">
                <a:solidFill>
                  <a:srgbClr val="C00000"/>
                </a:solidFill>
              </a:rPr>
              <a:t>Precio en Canarias          y en Teruel, Julio de 2021</a:t>
            </a:r>
          </a:p>
        </p:txBody>
      </p:sp>
      <p:sp>
        <p:nvSpPr>
          <p:cNvPr id="11" name="CuadroTexto 10">
            <a:extLst>
              <a:ext uri="{FF2B5EF4-FFF2-40B4-BE49-F238E27FC236}">
                <a16:creationId xmlns:a16="http://schemas.microsoft.com/office/drawing/2014/main" xmlns="" id="{866CDDFE-C0C0-5C4E-B9EE-4B78133ED3DA}"/>
              </a:ext>
            </a:extLst>
          </p:cNvPr>
          <p:cNvSpPr txBox="1"/>
          <p:nvPr/>
        </p:nvSpPr>
        <p:spPr>
          <a:xfrm>
            <a:off x="5015994" y="1054100"/>
            <a:ext cx="7011813" cy="6718514"/>
          </a:xfrm>
          <a:prstGeom prst="rect">
            <a:avLst/>
          </a:prstGeom>
          <a:noFill/>
        </p:spPr>
        <p:txBody>
          <a:bodyPr wrap="square" rtlCol="0">
            <a:spAutoFit/>
          </a:bodyPr>
          <a:lstStyle/>
          <a:p>
            <a:pPr algn="just"/>
            <a:r>
              <a:rPr lang="es-ES" b="1" dirty="0"/>
              <a:t>Debe tener el mismo IVA que el IGIC  </a:t>
            </a:r>
            <a:r>
              <a:rPr lang="es-ES" dirty="0"/>
              <a:t>(Impuesto General Indirecto Canario): El 0%, productos sanitarios, libros, viviendas de protección oficial, </a:t>
            </a:r>
            <a:r>
              <a:rPr lang="es-ES" b="1" dirty="0"/>
              <a:t>luz </a:t>
            </a:r>
            <a:r>
              <a:rPr lang="es-ES" dirty="0"/>
              <a:t>(que en la península nos han bajado del 21 al 10% hasta diciembre) coches eléctricos. El 3% industrias mineras y madereras, reparación de vehículos. El 7% el general</a:t>
            </a:r>
          </a:p>
          <a:p>
            <a:pPr algn="just"/>
            <a:endParaRPr lang="es-ES" dirty="0"/>
          </a:p>
          <a:p>
            <a:pPr algn="just"/>
            <a:r>
              <a:rPr lang="es-ES" b="1" dirty="0"/>
              <a:t>Las empresas asentadas en la Franja Céltica</a:t>
            </a:r>
            <a:r>
              <a:rPr lang="es-ES" dirty="0"/>
              <a:t>, además del IVA reducido, un impuesto de sociedades del 4% y una ayuda europea del 35%.</a:t>
            </a:r>
          </a:p>
          <a:p>
            <a:pPr algn="just"/>
            <a:endParaRPr lang="es-ES" dirty="0"/>
          </a:p>
          <a:p>
            <a:pPr algn="just"/>
            <a:r>
              <a:rPr lang="es-ES" b="1" dirty="0"/>
              <a:t>Los residentes</a:t>
            </a:r>
            <a:r>
              <a:rPr lang="es-ES" dirty="0"/>
              <a:t>, además del IVA reducido que disminuirá las facturas de la gasolina, de la luz etc., descuentos en los desplazamientos a centros de servicios (los canarios tienen un 75% de descuentos en desplazamientos entre islas y a la península).</a:t>
            </a:r>
          </a:p>
          <a:p>
            <a:pPr algn="just"/>
            <a:endParaRPr lang="es-ES" dirty="0"/>
          </a:p>
          <a:p>
            <a:pPr algn="just"/>
            <a:r>
              <a:rPr lang="es-ES" b="1" dirty="0"/>
              <a:t>Los agricultores </a:t>
            </a:r>
            <a:r>
              <a:rPr lang="es-ES" dirty="0"/>
              <a:t>una PAC similar al POSEICAN (Programa Comunitario de Apoyo a las Producciones Agrarias de Canarias). En la península una cabeza de ovino se paga a 11,83 y en Canarias a 21,06, un almendro en la península a 29,98 euros y en las islas 68,94 euros.</a:t>
            </a:r>
          </a:p>
          <a:p>
            <a:pPr algn="just"/>
            <a:endParaRPr lang="es-ES" dirty="0"/>
          </a:p>
          <a:p>
            <a:pPr algn="just"/>
            <a:r>
              <a:rPr lang="es-ES" b="1" dirty="0"/>
              <a:t>Los funcionarios </a:t>
            </a:r>
            <a:r>
              <a:rPr lang="es-ES" dirty="0"/>
              <a:t>que residan en el lugar de trabajo, mayor sueldo que en la península y superiores beneficios fiscales.</a:t>
            </a:r>
          </a:p>
          <a:p>
            <a:pPr algn="just"/>
            <a:endParaRPr lang="es-ES" dirty="0"/>
          </a:p>
          <a:p>
            <a:endParaRPr lang="es-ES" b="1" dirty="0"/>
          </a:p>
          <a:p>
            <a:endParaRPr lang="es-ES" dirty="0"/>
          </a:p>
        </p:txBody>
      </p:sp>
      <p:sp>
        <p:nvSpPr>
          <p:cNvPr id="13" name="CuadroTexto 12">
            <a:extLst>
              <a:ext uri="{FF2B5EF4-FFF2-40B4-BE49-F238E27FC236}">
                <a16:creationId xmlns:a16="http://schemas.microsoft.com/office/drawing/2014/main" xmlns="" id="{7F4693BA-168E-D244-B6EF-D451D242955F}"/>
              </a:ext>
            </a:extLst>
          </p:cNvPr>
          <p:cNvSpPr txBox="1"/>
          <p:nvPr/>
        </p:nvSpPr>
        <p:spPr>
          <a:xfrm>
            <a:off x="151667" y="1266068"/>
            <a:ext cx="4933900" cy="646331"/>
          </a:xfrm>
          <a:prstGeom prst="rect">
            <a:avLst/>
          </a:prstGeom>
          <a:noFill/>
        </p:spPr>
        <p:txBody>
          <a:bodyPr wrap="square" rtlCol="0">
            <a:spAutoFit/>
          </a:bodyPr>
          <a:lstStyle/>
          <a:p>
            <a:pPr algn="just"/>
            <a:endParaRPr lang="es-ES_tradnl" dirty="0">
              <a:solidFill>
                <a:srgbClr val="0070C0"/>
              </a:solidFill>
            </a:endParaRPr>
          </a:p>
          <a:p>
            <a:pPr algn="just"/>
            <a:r>
              <a:rPr lang="es-ES" dirty="0"/>
              <a:t> </a:t>
            </a:r>
            <a:endParaRPr lang="es-ES_tradnl" dirty="0"/>
          </a:p>
        </p:txBody>
      </p:sp>
    </p:spTree>
    <p:extLst>
      <p:ext uri="{BB962C8B-B14F-4D97-AF65-F5344CB8AC3E}">
        <p14:creationId xmlns:p14="http://schemas.microsoft.com/office/powerpoint/2010/main" val="60093392"/>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7300"/>
            <a:ext cx="6351949" cy="8795006"/>
          </a:xfrm>
          <a:prstGeom prst="rect">
            <a:avLst/>
          </a:prstGeom>
        </p:spPr>
      </p:pic>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8748" y="1257300"/>
            <a:ext cx="6587063" cy="9120549"/>
          </a:xfrm>
          <a:prstGeom prst="rect">
            <a:avLst/>
          </a:prstGeom>
        </p:spPr>
      </p:pic>
      <p:sp>
        <p:nvSpPr>
          <p:cNvPr id="2" name="CuadroTexto 1"/>
          <p:cNvSpPr txBox="1"/>
          <p:nvPr/>
        </p:nvSpPr>
        <p:spPr>
          <a:xfrm>
            <a:off x="419100" y="190500"/>
            <a:ext cx="11353800" cy="830997"/>
          </a:xfrm>
          <a:prstGeom prst="rect">
            <a:avLst/>
          </a:prstGeom>
          <a:noFill/>
        </p:spPr>
        <p:txBody>
          <a:bodyPr wrap="square" rtlCol="0">
            <a:spAutoFit/>
          </a:bodyPr>
          <a:lstStyle/>
          <a:p>
            <a:pPr algn="ctr"/>
            <a:r>
              <a:rPr lang="es-ES" sz="2400" b="1" dirty="0" smtClean="0">
                <a:solidFill>
                  <a:schemeClr val="accent2">
                    <a:lumMod val="50000"/>
                  </a:schemeClr>
                </a:solidFill>
              </a:rPr>
              <a:t>Serranía Celtibérica como “región productiva” con una PAC </a:t>
            </a:r>
            <a:r>
              <a:rPr lang="es-ES" sz="2400" b="1" dirty="0">
                <a:solidFill>
                  <a:schemeClr val="accent2">
                    <a:lumMod val="50000"/>
                  </a:schemeClr>
                </a:solidFill>
              </a:rPr>
              <a:t>similar al POSEICAN </a:t>
            </a:r>
            <a:r>
              <a:rPr lang="es-ES" sz="2400" dirty="0">
                <a:solidFill>
                  <a:schemeClr val="accent2">
                    <a:lumMod val="50000"/>
                  </a:schemeClr>
                </a:solidFill>
              </a:rPr>
              <a:t>(Programa Comunitario de Apoyo a las Producciones Agrarias de </a:t>
            </a:r>
            <a:r>
              <a:rPr lang="es-ES" sz="2400">
                <a:solidFill>
                  <a:schemeClr val="accent2">
                    <a:lumMod val="50000"/>
                  </a:schemeClr>
                </a:solidFill>
              </a:rPr>
              <a:t>Canarias</a:t>
            </a:r>
            <a:r>
              <a:rPr lang="es-ES" sz="2400" smtClean="0">
                <a:solidFill>
                  <a:schemeClr val="accent2">
                    <a:lumMod val="50000"/>
                  </a:schemeClr>
                </a:solidFill>
              </a:rPr>
              <a:t>) </a:t>
            </a:r>
            <a:endParaRPr lang="es-ES_tradnl" sz="2400" dirty="0">
              <a:solidFill>
                <a:schemeClr val="accent2">
                  <a:lumMod val="50000"/>
                </a:schemeClr>
              </a:solidFill>
            </a:endParaRPr>
          </a:p>
        </p:txBody>
      </p:sp>
    </p:spTree>
    <p:extLst>
      <p:ext uri="{BB962C8B-B14F-4D97-AF65-F5344CB8AC3E}">
        <p14:creationId xmlns:p14="http://schemas.microsoft.com/office/powerpoint/2010/main" val="1163103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498601" y="-674688"/>
            <a:ext cx="9324975" cy="1439863"/>
          </a:xfrm>
        </p:spPr>
        <p:txBody>
          <a:bodyPr/>
          <a:lstStyle/>
          <a:p>
            <a:pPr eaLnBrk="1" hangingPunct="1">
              <a:defRPr/>
            </a:pPr>
            <a:r>
              <a:rPr lang="es-ES" sz="3200" dirty="0">
                <a:latin typeface="Tahoma" charset="0"/>
                <a:ea typeface="ＭＳ Ｐゴシック" charset="0"/>
                <a:cs typeface="ＭＳ Ｐゴシック" charset="0"/>
              </a:rPr>
              <a:t/>
            </a:r>
            <a:br>
              <a:rPr lang="es-ES" sz="3200" dirty="0">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5" name="Rectangle 2"/>
          <p:cNvSpPr txBox="1">
            <a:spLocks noChangeArrowheads="1"/>
          </p:cNvSpPr>
          <p:nvPr/>
        </p:nvSpPr>
        <p:spPr bwMode="auto">
          <a:xfrm>
            <a:off x="0" y="-6721"/>
            <a:ext cx="12830783" cy="1439863"/>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ＭＳ Ｐゴシック" pitchFamily="58" charset="-128"/>
                <a:cs typeface="ＭＳ Ｐゴシック" pitchFamily="58" charset="-128"/>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charset="0"/>
                <a:ea typeface="ＭＳ Ｐゴシック" pitchFamily="58" charset="-128"/>
                <a:cs typeface="ＭＳ Ｐゴシック" pitchFamily="58" charset="-128"/>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charset="0"/>
              </a:defRPr>
            </a:lvl9pPr>
          </a:lstStyle>
          <a:p>
            <a:pPr eaLnBrk="1" hangingPunct="1">
              <a:defRPr/>
            </a:pPr>
            <a:r>
              <a:rPr lang="es-ES" sz="3200" dirty="0">
                <a:solidFill>
                  <a:schemeClr val="accent2">
                    <a:lumMod val="75000"/>
                  </a:schemeClr>
                </a:solidFill>
                <a:latin typeface="Tahoma" charset="0"/>
                <a:ea typeface="ＭＳ Ｐゴシック" charset="0"/>
                <a:cs typeface="ＭＳ Ｐゴシック" charset="0"/>
              </a:rPr>
              <a:t/>
            </a:r>
            <a:br>
              <a:rPr lang="es-ES" sz="3200" dirty="0">
                <a:solidFill>
                  <a:schemeClr val="accent2">
                    <a:lumMod val="75000"/>
                  </a:schemeClr>
                </a:solidFill>
                <a:latin typeface="Tahoma" charset="0"/>
                <a:ea typeface="ＭＳ Ｐゴシック" charset="0"/>
                <a:cs typeface="ＭＳ Ｐゴシック" charset="0"/>
              </a:rPr>
            </a:br>
            <a:endParaRPr lang="es-ES" sz="3200" dirty="0">
              <a:solidFill>
                <a:schemeClr val="accent5">
                  <a:lumMod val="20000"/>
                  <a:lumOff val="80000"/>
                </a:schemeClr>
              </a:solidFill>
              <a:latin typeface="Tahoma" charset="0"/>
              <a:ea typeface="ＭＳ Ｐゴシック" charset="0"/>
              <a:cs typeface="ＭＳ Ｐゴシック" charset="0"/>
            </a:endParaRPr>
          </a:p>
        </p:txBody>
      </p:sp>
      <p:sp>
        <p:nvSpPr>
          <p:cNvPr id="2" name="CuadroTexto 1">
            <a:extLst>
              <a:ext uri="{FF2B5EF4-FFF2-40B4-BE49-F238E27FC236}">
                <a16:creationId xmlns:a16="http://schemas.microsoft.com/office/drawing/2014/main" xmlns="" id="{6FBB256E-635E-F847-BF40-BD7BDBFC8063}"/>
              </a:ext>
            </a:extLst>
          </p:cNvPr>
          <p:cNvSpPr txBox="1"/>
          <p:nvPr/>
        </p:nvSpPr>
        <p:spPr>
          <a:xfrm>
            <a:off x="0" y="68107"/>
            <a:ext cx="11987605" cy="1077218"/>
          </a:xfrm>
          <a:prstGeom prst="rect">
            <a:avLst/>
          </a:prstGeom>
          <a:noFill/>
        </p:spPr>
        <p:txBody>
          <a:bodyPr wrap="square" rtlCol="0">
            <a:spAutoFit/>
          </a:bodyPr>
          <a:lstStyle/>
          <a:p>
            <a:pPr algn="ctr"/>
            <a:r>
              <a:rPr lang="es-ES" sz="3200" b="1" dirty="0" smtClean="0">
                <a:solidFill>
                  <a:schemeClr val="accent2">
                    <a:lumMod val="75000"/>
                  </a:schemeClr>
                </a:solidFill>
              </a:rPr>
              <a:t>El trato fiscal diferenciado a las Islas Canarias ha supuesto un crecimiento demográfico espectacular</a:t>
            </a:r>
            <a:endParaRPr lang="es-ES" sz="3200" b="1" dirty="0">
              <a:solidFill>
                <a:schemeClr val="accent2">
                  <a:lumMod val="75000"/>
                </a:schemeClr>
              </a:solidFill>
            </a:endParaRPr>
          </a:p>
        </p:txBody>
      </p:sp>
      <p:sp>
        <p:nvSpPr>
          <p:cNvPr id="4" name="Rectángulo 3">
            <a:extLst>
              <a:ext uri="{FF2B5EF4-FFF2-40B4-BE49-F238E27FC236}">
                <a16:creationId xmlns:a16="http://schemas.microsoft.com/office/drawing/2014/main" xmlns="" id="{94C32120-B2A4-7E42-A3FB-3D9280BC7859}"/>
              </a:ext>
            </a:extLst>
          </p:cNvPr>
          <p:cNvSpPr/>
          <p:nvPr/>
        </p:nvSpPr>
        <p:spPr>
          <a:xfrm>
            <a:off x="507850" y="4924373"/>
            <a:ext cx="11353950" cy="2499146"/>
          </a:xfrm>
          <a:prstGeom prst="rect">
            <a:avLst/>
          </a:prstGeom>
        </p:spPr>
        <p:txBody>
          <a:bodyPr wrap="square">
            <a:spAutoFit/>
          </a:bodyPr>
          <a:lstStyle/>
          <a:p>
            <a:pPr algn="just">
              <a:lnSpc>
                <a:spcPct val="115000"/>
              </a:lnSpc>
              <a:spcAft>
                <a:spcPts val="0"/>
              </a:spcAft>
            </a:pPr>
            <a:r>
              <a:rPr lang="es-ES" sz="2000" dirty="0"/>
              <a:t>Canarias tiene 2.220.270 personas en 7.493 Km</a:t>
            </a:r>
            <a:r>
              <a:rPr lang="es-ES" sz="2000" baseline="30000" dirty="0"/>
              <a:t>2</a:t>
            </a:r>
            <a:r>
              <a:rPr lang="es-ES" sz="2000" dirty="0"/>
              <a:t> y una densidad de 296,31 </a:t>
            </a:r>
            <a:r>
              <a:rPr lang="es-ES" sz="2000" dirty="0" smtClean="0"/>
              <a:t>hab/km</a:t>
            </a:r>
            <a:r>
              <a:rPr lang="es-ES" sz="2000" baseline="30000" dirty="0" smtClean="0"/>
              <a:t>2</a:t>
            </a:r>
            <a:r>
              <a:rPr lang="es-ES" sz="2000" dirty="0" smtClean="0"/>
              <a:t> (Serranía Celtibérica 460.613 personas en 65.853 km</a:t>
            </a:r>
            <a:r>
              <a:rPr lang="es-ES" sz="2000" baseline="30000" dirty="0" smtClean="0"/>
              <a:t>2</a:t>
            </a:r>
            <a:r>
              <a:rPr lang="es-ES" sz="2000" dirty="0" smtClean="0"/>
              <a:t> y una densidad de 6,99 </a:t>
            </a:r>
            <a:r>
              <a:rPr lang="es-ES" sz="2000" dirty="0" err="1" smtClean="0"/>
              <a:t>hab</a:t>
            </a:r>
            <a:r>
              <a:rPr lang="es-ES" sz="2000" dirty="0" smtClean="0"/>
              <a:t>/km</a:t>
            </a:r>
            <a:r>
              <a:rPr lang="es-ES" sz="2000" baseline="30000" dirty="0" smtClean="0"/>
              <a:t>2</a:t>
            </a:r>
            <a:r>
              <a:rPr lang="es-ES" sz="2000" dirty="0" smtClean="0"/>
              <a:t>). </a:t>
            </a:r>
            <a:endParaRPr lang="es-ES" sz="2000" dirty="0"/>
          </a:p>
          <a:p>
            <a:pPr algn="just">
              <a:lnSpc>
                <a:spcPct val="115000"/>
              </a:lnSpc>
              <a:spcAft>
                <a:spcPts val="0"/>
              </a:spcAft>
            </a:pPr>
            <a:r>
              <a:rPr lang="es-ES" sz="2000" dirty="0" smtClean="0"/>
              <a:t>Su </a:t>
            </a:r>
            <a:r>
              <a:rPr lang="es-ES" sz="2000" dirty="0"/>
              <a:t>fiscalidad ha supuesto </a:t>
            </a:r>
            <a:r>
              <a:rPr lang="es-ES" sz="2000" dirty="0" smtClean="0"/>
              <a:t>un espectacular crecimiento demográfico. </a:t>
            </a:r>
            <a:r>
              <a:rPr lang="es-ES" sz="2000" dirty="0"/>
              <a:t>En este siglo XXI ha incrementado </a:t>
            </a:r>
            <a:r>
              <a:rPr lang="es-ES" sz="2000" dirty="0" smtClean="0"/>
              <a:t>su población en un 25, 47% (la ciudad de Madrid en un 25,54%), en </a:t>
            </a:r>
            <a:r>
              <a:rPr lang="es-ES" sz="2000" dirty="0"/>
              <a:t>542.297 personas</a:t>
            </a:r>
            <a:r>
              <a:rPr lang="es-ES" sz="2000" dirty="0" smtClean="0"/>
              <a:t>,</a:t>
            </a:r>
            <a:r>
              <a:rPr lang="es-ES_tradnl" sz="2000" dirty="0" smtClean="0">
                <a:ea typeface="Times New Roman" panose="02020603050405020304" pitchFamily="18" charset="0"/>
                <a:cs typeface="Times New Roman" panose="02020603050405020304" pitchFamily="18" charset="0"/>
              </a:rPr>
              <a:t> </a:t>
            </a:r>
            <a:r>
              <a:rPr lang="es-ES_tradnl" sz="2000" dirty="0">
                <a:ea typeface="Times New Roman" panose="02020603050405020304" pitchFamily="18" charset="0"/>
                <a:cs typeface="Times New Roman" panose="02020603050405020304" pitchFamily="18" charset="0"/>
              </a:rPr>
              <a:t>esto es 43.381 más que las que habitan en la Serranía </a:t>
            </a:r>
            <a:r>
              <a:rPr lang="es-ES_tradnl" sz="2000" dirty="0" smtClean="0">
                <a:ea typeface="Times New Roman" panose="02020603050405020304" pitchFamily="18" charset="0"/>
                <a:cs typeface="Times New Roman" panose="02020603050405020304" pitchFamily="18" charset="0"/>
              </a:rPr>
              <a:t>Celtibérica.</a:t>
            </a:r>
            <a:endParaRPr lang="es-ES_tradnl" sz="2000" dirty="0">
              <a:ea typeface="Times New Roman" panose="02020603050405020304" pitchFamily="18" charset="0"/>
              <a:cs typeface="Times New Roman" panose="02020603050405020304" pitchFamily="18" charset="0"/>
            </a:endParaRPr>
          </a:p>
          <a:p>
            <a:pPr algn="just">
              <a:lnSpc>
                <a:spcPct val="115000"/>
              </a:lnSpc>
              <a:spcAft>
                <a:spcPts val="0"/>
              </a:spcAft>
            </a:pPr>
            <a:endParaRPr lang="es-ES_tradnl" dirty="0">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endParaRPr lang="es-ES_tradnl" dirty="0">
              <a:solidFill>
                <a:srgbClr val="222222"/>
              </a:solidFill>
              <a:latin typeface="Arial" panose="020B0604020202020204" pitchFamily="34" charset="0"/>
              <a:ea typeface="Times New Roman" panose="02020603050405020304" pitchFamily="18" charset="0"/>
              <a:cs typeface="Times New Roman" panose="02020603050405020304" pitchFamily="18" charset="0"/>
            </a:endParaRPr>
          </a:p>
        </p:txBody>
      </p:sp>
      <p:pic>
        <p:nvPicPr>
          <p:cNvPr id="8" name="Imagen 7">
            <a:extLst>
              <a:ext uri="{FF2B5EF4-FFF2-40B4-BE49-F238E27FC236}">
                <a16:creationId xmlns:a16="http://schemas.microsoft.com/office/drawing/2014/main" xmlns="" id="{641367D0-E8F5-8A48-8917-914DE09188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7180" y="1415563"/>
            <a:ext cx="7373244" cy="3508810"/>
          </a:xfrm>
          <a:prstGeom prst="rect">
            <a:avLst/>
          </a:prstGeom>
        </p:spPr>
      </p:pic>
    </p:spTree>
    <p:extLst>
      <p:ext uri="{BB962C8B-B14F-4D97-AF65-F5344CB8AC3E}">
        <p14:creationId xmlns:p14="http://schemas.microsoft.com/office/powerpoint/2010/main" val="3606633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idx="4294967295"/>
          </p:nvPr>
        </p:nvSpPr>
        <p:spPr>
          <a:xfrm>
            <a:off x="204181" y="500066"/>
            <a:ext cx="12312073" cy="571480"/>
          </a:xfrm>
        </p:spPr>
        <p:txBody>
          <a:bodyPr>
            <a:normAutofit fontScale="90000"/>
          </a:bodyPr>
          <a:lstStyle/>
          <a:p>
            <a:pPr algn="ctr" eaLnBrk="1" hangingPunct="1">
              <a:defRPr/>
            </a:pPr>
            <a:r>
              <a:rPr lang="es-ES_tradnl" altLang="es-ES_tradnl" sz="3200" b="1" dirty="0">
                <a:solidFill>
                  <a:schemeClr val="tx2">
                    <a:lumMod val="90000"/>
                  </a:schemeClr>
                </a:solidFill>
                <a:ea typeface="ＭＳ Ｐゴシック" charset="-128"/>
              </a:rPr>
              <a:t/>
            </a:r>
            <a:br>
              <a:rPr lang="es-ES_tradnl" altLang="es-ES_tradnl" sz="3200" b="1" dirty="0">
                <a:solidFill>
                  <a:schemeClr val="tx2">
                    <a:lumMod val="90000"/>
                  </a:schemeClr>
                </a:solidFill>
                <a:ea typeface="ＭＳ Ｐゴシック" charset="-128"/>
              </a:rPr>
            </a:br>
            <a:r>
              <a:rPr lang="es-ES_tradnl" altLang="es-ES_tradnl" sz="2800" b="1" dirty="0" smtClean="0">
                <a:solidFill>
                  <a:srgbClr val="C00000"/>
                </a:solidFill>
                <a:ea typeface="ＭＳ Ｐゴシック" charset="-128"/>
              </a:rPr>
              <a:t> </a:t>
            </a:r>
            <a:r>
              <a:rPr lang="es-ES_tradnl" altLang="es-ES_tradnl" sz="2000" dirty="0" smtClean="0">
                <a:solidFill>
                  <a:srgbClr val="C00000"/>
                </a:solidFill>
                <a:latin typeface="Tahoma" pitchFamily="34" charset="0"/>
                <a:ea typeface="Tahoma" pitchFamily="34" charset="0"/>
                <a:cs typeface="Tahoma" pitchFamily="34" charset="0"/>
              </a:rPr>
              <a:t/>
            </a:r>
            <a:br>
              <a:rPr lang="es-ES_tradnl" altLang="es-ES_tradnl" sz="2000" dirty="0" smtClean="0">
                <a:solidFill>
                  <a:srgbClr val="C00000"/>
                </a:solidFill>
                <a:latin typeface="Tahoma" pitchFamily="34" charset="0"/>
                <a:ea typeface="Tahoma" pitchFamily="34" charset="0"/>
                <a:cs typeface="Tahoma" pitchFamily="34" charset="0"/>
              </a:rPr>
            </a:br>
            <a:endParaRPr lang="es-ES_tradnl" altLang="es-ES_tradnl" sz="2200" b="1" dirty="0">
              <a:solidFill>
                <a:schemeClr val="accent2">
                  <a:lumMod val="75000"/>
                </a:schemeClr>
              </a:solidFill>
              <a:latin typeface="Tahoma" pitchFamily="34" charset="0"/>
              <a:ea typeface="Tahoma" pitchFamily="34" charset="0"/>
              <a:cs typeface="Tahoma" pitchFamily="34" charset="0"/>
            </a:endParaRPr>
          </a:p>
        </p:txBody>
      </p:sp>
      <p:sp>
        <p:nvSpPr>
          <p:cNvPr id="917507" name="Rectangle 3"/>
          <p:cNvSpPr>
            <a:spLocks noGrp="1" noChangeArrowheads="1"/>
          </p:cNvSpPr>
          <p:nvPr>
            <p:ph type="body" idx="4294967295"/>
          </p:nvPr>
        </p:nvSpPr>
        <p:spPr>
          <a:xfrm flipV="1">
            <a:off x="6118698" y="6114474"/>
            <a:ext cx="5362101" cy="169594"/>
          </a:xfrm>
        </p:spPr>
        <p:txBody>
          <a:bodyPr>
            <a:normAutofit fontScale="25000" lnSpcReduction="20000"/>
          </a:bodyPr>
          <a:lstStyle/>
          <a:p>
            <a:pPr algn="just">
              <a:defRPr/>
            </a:pPr>
            <a:endParaRPr lang="es-ES_tradnl" altLang="es-ES_tradnl" sz="2400" dirty="0" smtClean="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smtClean="0">
              <a:effectLst/>
              <a:ea typeface="ＭＳ Ｐゴシック" charset="-128"/>
            </a:endParaRPr>
          </a:p>
          <a:p>
            <a:pPr algn="just">
              <a:defRPr/>
            </a:pPr>
            <a:endParaRPr lang="es-ES_tradnl" altLang="es-ES_tradnl" sz="2000" dirty="0">
              <a:effectLst/>
              <a:ea typeface="ＭＳ Ｐゴシック" charset="-128"/>
            </a:endParaRPr>
          </a:p>
          <a:p>
            <a:pPr algn="just">
              <a:defRPr/>
            </a:pPr>
            <a:endParaRPr lang="es-ES_tradnl" altLang="es-ES_tradnl" sz="2000" dirty="0" smtClean="0">
              <a:effectLst/>
              <a:ea typeface="ＭＳ Ｐゴシック" charset="-128"/>
            </a:endParaRPr>
          </a:p>
          <a:p>
            <a:pPr algn="just">
              <a:buNone/>
              <a:defRPr/>
            </a:pPr>
            <a:endParaRPr lang="es-ES_tradnl" altLang="es-ES_tradnl" sz="4000" dirty="0">
              <a:effectLst/>
              <a:ea typeface="ＭＳ Ｐゴシック" charset="-128"/>
            </a:endParaRPr>
          </a:p>
          <a:p>
            <a:pPr algn="just" eaLnBrk="1" hangingPunct="1">
              <a:buFont typeface="Wingdings" charset="2"/>
              <a:buNone/>
              <a:defRPr/>
            </a:pPr>
            <a:endParaRPr lang="es-ES_tradnl" altLang="es-ES_tradnl" sz="4000" dirty="0">
              <a:ea typeface="ＭＳ Ｐゴシック" charset="-128"/>
            </a:endParaRPr>
          </a:p>
        </p:txBody>
      </p:sp>
      <p:sp>
        <p:nvSpPr>
          <p:cNvPr id="2" name="CuadroTexto 1"/>
          <p:cNvSpPr txBox="1"/>
          <p:nvPr/>
        </p:nvSpPr>
        <p:spPr>
          <a:xfrm>
            <a:off x="554474" y="945082"/>
            <a:ext cx="11303541" cy="369332"/>
          </a:xfrm>
          <a:prstGeom prst="rect">
            <a:avLst/>
          </a:prstGeom>
          <a:noFill/>
        </p:spPr>
        <p:txBody>
          <a:bodyPr wrap="square" rtlCol="0">
            <a:spAutoFit/>
          </a:bodyPr>
          <a:lstStyle/>
          <a:p>
            <a:pPr algn="just"/>
            <a:r>
              <a:rPr lang="es-ES" b="1" dirty="0"/>
              <a:t> </a:t>
            </a:r>
            <a:endParaRPr lang="es-ES_tradnl" dirty="0"/>
          </a:p>
        </p:txBody>
      </p:sp>
      <p:sp>
        <p:nvSpPr>
          <p:cNvPr id="4" name="CuadroTexto 3"/>
          <p:cNvSpPr txBox="1"/>
          <p:nvPr/>
        </p:nvSpPr>
        <p:spPr>
          <a:xfrm>
            <a:off x="369651" y="231808"/>
            <a:ext cx="11342451" cy="707886"/>
          </a:xfrm>
          <a:prstGeom prst="rect">
            <a:avLst/>
          </a:prstGeom>
          <a:noFill/>
        </p:spPr>
        <p:txBody>
          <a:bodyPr wrap="square" rtlCol="0">
            <a:spAutoFit/>
          </a:bodyPr>
          <a:lstStyle/>
          <a:p>
            <a:pPr algn="ctr"/>
            <a:r>
              <a:rPr lang="es-ES" sz="2000" b="1" dirty="0"/>
              <a:t>La Unión Europea tiene una deuda histórica con Serranía Celtibérica de 24.700 millones de euros</a:t>
            </a:r>
            <a:endParaRPr lang="es-ES_tradnl" sz="2000" b="1" dirty="0"/>
          </a:p>
          <a:p>
            <a:pPr algn="ctr"/>
            <a:endParaRPr lang="es-ES_tradnl" sz="2000" dirty="0"/>
          </a:p>
        </p:txBody>
      </p:sp>
      <p:sp>
        <p:nvSpPr>
          <p:cNvPr id="3" name="CuadroTexto 2"/>
          <p:cNvSpPr txBox="1"/>
          <p:nvPr/>
        </p:nvSpPr>
        <p:spPr>
          <a:xfrm>
            <a:off x="1254868" y="1314414"/>
            <a:ext cx="9630383" cy="5355312"/>
          </a:xfrm>
          <a:prstGeom prst="rect">
            <a:avLst/>
          </a:prstGeom>
          <a:noFill/>
        </p:spPr>
        <p:txBody>
          <a:bodyPr wrap="square" rtlCol="0">
            <a:spAutoFit/>
          </a:bodyPr>
          <a:lstStyle/>
          <a:p>
            <a:pPr algn="just"/>
            <a:r>
              <a:rPr lang="es-ES" dirty="0" smtClean="0"/>
              <a:t>Según </a:t>
            </a:r>
            <a:r>
              <a:rPr lang="es-ES" dirty="0"/>
              <a:t>las declaraciones de Marco </a:t>
            </a:r>
            <a:r>
              <a:rPr lang="es-ES" dirty="0" err="1"/>
              <a:t>Aguiriano</a:t>
            </a:r>
            <a:r>
              <a:rPr lang="es-ES" dirty="0"/>
              <a:t>, secretario de Estado para la Unión Europea, España habrá recibido entre 1989 y 2020 de la Unión Europea unos 190.000 millones de euros de la</a:t>
            </a:r>
            <a:endParaRPr lang="es-ES_tradnl" dirty="0"/>
          </a:p>
          <a:p>
            <a:pPr algn="just"/>
            <a:r>
              <a:rPr lang="es-ES" dirty="0"/>
              <a:t/>
            </a:r>
            <a:br>
              <a:rPr lang="es-ES" dirty="0"/>
            </a:br>
            <a:r>
              <a:rPr lang="es-ES" dirty="0"/>
              <a:t>política de cohesión. En la Serranía Celtibérica, que ocupa el 13% del territorio español, no se ha realizado inversión alguna de estos fondos, por lo que en razón de su extensión calculamos que existe una deuda histórica de 24.700 millones de euros, a los que habría que añadir los que el Gobierno de España tiene con esta </a:t>
            </a:r>
            <a:r>
              <a:rPr lang="es-ES" dirty="0" err="1"/>
              <a:t>interregión</a:t>
            </a:r>
            <a:r>
              <a:rPr lang="es-ES" dirty="0"/>
              <a:t>.</a:t>
            </a:r>
            <a:endParaRPr lang="es-ES_tradnl" dirty="0"/>
          </a:p>
          <a:p>
            <a:pPr algn="just"/>
            <a:r>
              <a:rPr lang="es-ES" dirty="0"/>
              <a:t> </a:t>
            </a:r>
            <a:endParaRPr lang="es-ES_tradnl" dirty="0"/>
          </a:p>
          <a:p>
            <a:pPr algn="just"/>
            <a:r>
              <a:rPr lang="es-ES" dirty="0"/>
              <a:t>Con estos fondos se debe establecer de forma inmediata </a:t>
            </a:r>
            <a:r>
              <a:rPr lang="es-ES" b="1" dirty="0"/>
              <a:t>la banda ancha </a:t>
            </a:r>
            <a:r>
              <a:rPr lang="es-ES" dirty="0"/>
              <a:t>en todas las poblaciones de Serranía Celtibérica y </a:t>
            </a:r>
            <a:r>
              <a:rPr lang="es-ES" b="1" dirty="0"/>
              <a:t>la cobertura de telefonía móvil</a:t>
            </a:r>
            <a:r>
              <a:rPr lang="es-ES" dirty="0"/>
              <a:t> en todo el territorio de la misma.</a:t>
            </a:r>
            <a:endParaRPr lang="es-ES_tradnl" dirty="0"/>
          </a:p>
          <a:p>
            <a:pPr algn="just"/>
            <a:r>
              <a:rPr lang="es-ES" dirty="0"/>
              <a:t> </a:t>
            </a:r>
            <a:endParaRPr lang="es-ES_tradnl" dirty="0"/>
          </a:p>
          <a:p>
            <a:pPr algn="just"/>
            <a:r>
              <a:rPr lang="es-ES" dirty="0"/>
              <a:t>Además </a:t>
            </a:r>
            <a:r>
              <a:rPr lang="es-ES" b="1" dirty="0"/>
              <a:t>las infraestructuras que se vienen demandando </a:t>
            </a:r>
            <a:r>
              <a:rPr lang="es-ES" dirty="0"/>
              <a:t>desde hace años, caso de la vía de alta velocidad de Sagunto a Zaragoza, la A40 de Teruel a Cuenca, la A68 de Zaragoza a </a:t>
            </a:r>
            <a:r>
              <a:rPr lang="es-ES" dirty="0" err="1"/>
              <a:t>Alcañiz</a:t>
            </a:r>
            <a:r>
              <a:rPr lang="es-ES" dirty="0"/>
              <a:t> por Morella al Mediterráneo, la unión de la A23 o autovía Mudéjar con la A2 por Monreal, Molina a </a:t>
            </a:r>
            <a:r>
              <a:rPr lang="es-ES" dirty="0" err="1"/>
              <a:t>Maranchón</a:t>
            </a:r>
            <a:r>
              <a:rPr lang="es-ES" dirty="0"/>
              <a:t> y por </a:t>
            </a:r>
            <a:r>
              <a:rPr lang="es-ES" dirty="0" err="1"/>
              <a:t>Daroca</a:t>
            </a:r>
            <a:r>
              <a:rPr lang="es-ES" dirty="0"/>
              <a:t> a Calatayud, la A11 de Valladolid a Soria, entre otras. Y sobre todo se deben tener en cuenta con presupuestos europeos la modernización de </a:t>
            </a:r>
            <a:r>
              <a:rPr lang="es-ES" b="1" dirty="0"/>
              <a:t>las carreteras del interior, que siguen siendo caminos asfaltados de trazado decimonónico.</a:t>
            </a:r>
            <a:endParaRPr lang="es-ES_tradnl" b="1" dirty="0"/>
          </a:p>
          <a:p>
            <a:pPr algn="just"/>
            <a:r>
              <a:rPr lang="es-ES" dirty="0"/>
              <a:t> </a:t>
            </a:r>
            <a:endParaRPr lang="es-ES_tradnl" dirty="0"/>
          </a:p>
          <a:p>
            <a:endParaRPr lang="es-ES_tradnl" dirty="0"/>
          </a:p>
        </p:txBody>
      </p:sp>
    </p:spTree>
    <p:extLst>
      <p:ext uri="{BB962C8B-B14F-4D97-AF65-F5344CB8AC3E}">
        <p14:creationId xmlns:p14="http://schemas.microsoft.com/office/powerpoint/2010/main" val="521709762"/>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83409" y="88900"/>
            <a:ext cx="11614891" cy="603797"/>
          </a:xfrm>
        </p:spPr>
        <p:txBody>
          <a:bodyPr>
            <a:noAutofit/>
          </a:bodyPr>
          <a:lstStyle/>
          <a:p>
            <a:pPr algn="ctr">
              <a:defRPr/>
            </a:pPr>
            <a:r>
              <a:rPr lang="es-ES" sz="4000" b="1" dirty="0" smtClean="0">
                <a:solidFill>
                  <a:schemeClr val="accent2">
                    <a:lumMod val="50000"/>
                  </a:schemeClr>
                </a:solidFill>
              </a:rPr>
              <a:t>Aragón</a:t>
            </a:r>
            <a:endParaRPr lang="es-ES" sz="4000" b="1" dirty="0">
              <a:solidFill>
                <a:schemeClr val="accent2">
                  <a:lumMod val="50000"/>
                </a:schemeClr>
              </a:solidFill>
              <a:latin typeface="Tahoma" charset="0"/>
              <a:ea typeface="ＭＳ Ｐゴシック" charset="0"/>
              <a:cs typeface="ＭＳ Ｐゴシック"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47" y="785007"/>
            <a:ext cx="6798403" cy="5095366"/>
          </a:xfrm>
          <a:prstGeom prst="rect">
            <a:avLst/>
          </a:prstGeom>
        </p:spPr>
      </p:pic>
      <p:sp>
        <p:nvSpPr>
          <p:cNvPr id="5" name="CuadroTexto 4"/>
          <p:cNvSpPr txBox="1"/>
          <p:nvPr/>
        </p:nvSpPr>
        <p:spPr>
          <a:xfrm>
            <a:off x="3111500" y="5918201"/>
            <a:ext cx="5803899" cy="615553"/>
          </a:xfrm>
          <a:prstGeom prst="rect">
            <a:avLst/>
          </a:prstGeom>
          <a:noFill/>
        </p:spPr>
        <p:txBody>
          <a:bodyPr wrap="square" rtlCol="0">
            <a:spAutoFit/>
          </a:bodyPr>
          <a:lstStyle/>
          <a:p>
            <a:pPr algn="ctr"/>
            <a:r>
              <a:rPr lang="es-ES_tradnl" b="1" dirty="0"/>
              <a:t>Mapa comarcal y deformado en </a:t>
            </a:r>
            <a:r>
              <a:rPr lang="es-ES_tradnl" b="1" dirty="0" err="1"/>
              <a:t>funci</a:t>
            </a:r>
            <a:r>
              <a:rPr lang="es-ES" b="1" dirty="0" err="1"/>
              <a:t>ón</a:t>
            </a:r>
            <a:r>
              <a:rPr lang="es-ES" b="1" dirty="0"/>
              <a:t> de la población </a:t>
            </a:r>
            <a:r>
              <a:rPr lang="es-ES" sz="1600" dirty="0"/>
              <a:t>(Joan Carles Membrado, 2020)</a:t>
            </a:r>
            <a:endParaRPr lang="es-ES_tradnl" sz="1600" dirty="0"/>
          </a:p>
        </p:txBody>
      </p:sp>
    </p:spTree>
    <p:extLst>
      <p:ext uri="{BB962C8B-B14F-4D97-AF65-F5344CB8AC3E}">
        <p14:creationId xmlns:p14="http://schemas.microsoft.com/office/powerpoint/2010/main" val="2616187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252663" y="1"/>
            <a:ext cx="11868001" cy="692696"/>
          </a:xfrm>
        </p:spPr>
        <p:txBody>
          <a:bodyPr>
            <a:normAutofit fontScale="90000"/>
          </a:bodyPr>
          <a:lstStyle/>
          <a:p>
            <a:pPr algn="ctr" eaLnBrk="1" hangingPunct="1">
              <a:defRPr/>
            </a:pPr>
            <a:r>
              <a:rPr lang="es-ES" sz="2400" b="1" dirty="0">
                <a:latin typeface="Tahoma" charset="0"/>
                <a:ea typeface="ＭＳ Ｐゴシック" charset="0"/>
                <a:cs typeface="ＭＳ Ｐゴシック" charset="0"/>
              </a:rPr>
              <a:t>La financiación de Aragón </a:t>
            </a:r>
            <a:br>
              <a:rPr lang="es-ES" sz="2400" b="1" dirty="0">
                <a:latin typeface="Tahoma" charset="0"/>
                <a:ea typeface="ＭＳ Ｐゴシック" charset="0"/>
                <a:cs typeface="ＭＳ Ｐゴシック" charset="0"/>
              </a:rPr>
            </a:br>
            <a:r>
              <a:rPr lang="es-ES" sz="2400" dirty="0">
                <a:latin typeface="Tahoma" charset="0"/>
                <a:ea typeface="ＭＳ Ｐゴシック" charset="0"/>
                <a:cs typeface="ＭＳ Ｐゴシック" charset="0"/>
              </a:rPr>
              <a:t>El Foro de Comunidades por el Cambio Demográfico pide una financiación justa </a:t>
            </a:r>
          </a:p>
        </p:txBody>
      </p:sp>
      <p:pic>
        <p:nvPicPr>
          <p:cNvPr id="3" name="Imagen 2"/>
          <p:cNvPicPr>
            <a:picLocks noChangeAspect="1"/>
          </p:cNvPicPr>
          <p:nvPr/>
        </p:nvPicPr>
        <p:blipFill>
          <a:blip r:embed="rId2"/>
          <a:stretch>
            <a:fillRect/>
          </a:stretch>
        </p:blipFill>
        <p:spPr>
          <a:xfrm>
            <a:off x="1792704" y="813892"/>
            <a:ext cx="4289015" cy="5827898"/>
          </a:xfrm>
          <a:prstGeom prst="rect">
            <a:avLst/>
          </a:prstGeom>
        </p:spPr>
      </p:pic>
      <p:pic>
        <p:nvPicPr>
          <p:cNvPr id="4" name="Imagen 3"/>
          <p:cNvPicPr>
            <a:picLocks noChangeAspect="1"/>
          </p:cNvPicPr>
          <p:nvPr/>
        </p:nvPicPr>
        <p:blipFill>
          <a:blip r:embed="rId3"/>
          <a:stretch>
            <a:fillRect/>
          </a:stretch>
        </p:blipFill>
        <p:spPr>
          <a:xfrm>
            <a:off x="6081719" y="806690"/>
            <a:ext cx="4304256" cy="5835100"/>
          </a:xfrm>
          <a:prstGeom prst="rect">
            <a:avLst/>
          </a:prstGeom>
        </p:spPr>
      </p:pic>
    </p:spTree>
    <p:extLst>
      <p:ext uri="{BB962C8B-B14F-4D97-AF65-F5344CB8AC3E}">
        <p14:creationId xmlns:p14="http://schemas.microsoft.com/office/powerpoint/2010/main" val="1030751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CuadroTexto 4"/>
          <p:cNvSpPr txBox="1">
            <a:spLocks noChangeArrowheads="1"/>
          </p:cNvSpPr>
          <p:nvPr/>
        </p:nvSpPr>
        <p:spPr bwMode="auto">
          <a:xfrm>
            <a:off x="1416049" y="-536009"/>
            <a:ext cx="90725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charset="2"/>
              <a:buChar char="Ø"/>
              <a:defRPr sz="3200">
                <a:solidFill>
                  <a:schemeClr val="tx1"/>
                </a:solidFill>
                <a:latin typeface="Arial" charset="0"/>
              </a:defRPr>
            </a:lvl1pPr>
            <a:lvl2pPr marL="742950" indent="-285750">
              <a:spcBef>
                <a:spcPct val="20000"/>
              </a:spcBef>
              <a:buClr>
                <a:schemeClr val="tx2"/>
              </a:buClr>
              <a:buSzPct val="50000"/>
              <a:buFont typeface="Wingdings" charset="2"/>
              <a:buChar char="l"/>
              <a:defRPr sz="2800">
                <a:solidFill>
                  <a:schemeClr val="tx1"/>
                </a:solidFill>
                <a:latin typeface="Arial" charset="0"/>
              </a:defRPr>
            </a:lvl2pPr>
            <a:lvl3pPr marL="1143000" indent="-228600">
              <a:spcBef>
                <a:spcPct val="20000"/>
              </a:spcBef>
              <a:buClr>
                <a:schemeClr val="accent2"/>
              </a:buClr>
              <a:buChar char="•"/>
              <a:defRPr sz="2400">
                <a:solidFill>
                  <a:schemeClr val="tx1"/>
                </a:solidFill>
                <a:latin typeface="Arial" charset="0"/>
              </a:defRPr>
            </a:lvl3pPr>
            <a:lvl4pPr marL="1600200" indent="-228600">
              <a:spcBef>
                <a:spcPct val="20000"/>
              </a:spcBef>
              <a:buClr>
                <a:schemeClr val="folHlink"/>
              </a:buClr>
              <a:buSzPct val="50000"/>
              <a:buFont typeface="Wingdings" charset="2"/>
              <a:buChar char="l"/>
              <a:defRPr sz="2000">
                <a:solidFill>
                  <a:schemeClr val="tx1"/>
                </a:solidFill>
                <a:latin typeface="Arial" charset="0"/>
              </a:defRPr>
            </a:lvl4pPr>
            <a:lvl5pPr marL="2057400" indent="-228600">
              <a:spcBef>
                <a:spcPct val="20000"/>
              </a:spcBef>
              <a:buClr>
                <a:schemeClr val="hlink"/>
              </a:buClr>
              <a:buChar char="•"/>
              <a:defRPr sz="2000">
                <a:solidFill>
                  <a:schemeClr val="tx1"/>
                </a:solidFill>
                <a:latin typeface="Arial"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charset="0"/>
              </a:defRPr>
            </a:lvl9pPr>
          </a:lstStyle>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_tradnl" altLang="es-ES_tradnl" sz="2800" dirty="0">
              <a:solidFill>
                <a:srgbClr val="FF9A3B"/>
              </a:solidFill>
            </a:endParaRPr>
          </a:p>
        </p:txBody>
      </p:sp>
      <p:sp>
        <p:nvSpPr>
          <p:cNvPr id="4" name="CuadroTexto 3"/>
          <p:cNvSpPr txBox="1"/>
          <p:nvPr/>
        </p:nvSpPr>
        <p:spPr>
          <a:xfrm>
            <a:off x="-39397" y="51704"/>
            <a:ext cx="12231397" cy="892552"/>
          </a:xfrm>
          <a:prstGeom prst="rect">
            <a:avLst/>
          </a:prstGeom>
          <a:noFill/>
        </p:spPr>
        <p:txBody>
          <a:bodyPr wrap="square" rtlCol="0">
            <a:spAutoFit/>
          </a:bodyPr>
          <a:lstStyle/>
          <a:p>
            <a:pPr algn="ctr"/>
            <a:r>
              <a:rPr lang="es-ES" sz="3200" b="1" dirty="0" smtClean="0">
                <a:solidFill>
                  <a:schemeClr val="accent2">
                    <a:lumMod val="75000"/>
                  </a:schemeClr>
                </a:solidFill>
              </a:rPr>
              <a:t>Densidades Comunidades Autónomas </a:t>
            </a:r>
            <a:endParaRPr lang="es-ES" sz="3200" b="1" dirty="0">
              <a:solidFill>
                <a:schemeClr val="accent2">
                  <a:lumMod val="75000"/>
                </a:schemeClr>
              </a:solidFill>
            </a:endParaRPr>
          </a:p>
          <a:p>
            <a:pPr algn="ctr"/>
            <a:r>
              <a:rPr lang="es-ES" sz="2000" b="1" dirty="0" smtClean="0">
                <a:solidFill>
                  <a:schemeClr val="accent2">
                    <a:lumMod val="75000"/>
                  </a:schemeClr>
                </a:solidFill>
              </a:rPr>
              <a:t>Aragón lidera la despoblación de España y Europa con el 84% de su territorio por debajo de 12,5 hab/km</a:t>
            </a:r>
            <a:r>
              <a:rPr lang="es-ES" sz="2000" b="1" baseline="30000" dirty="0" smtClean="0">
                <a:solidFill>
                  <a:schemeClr val="accent2">
                    <a:lumMod val="75000"/>
                  </a:schemeClr>
                </a:solidFill>
              </a:rPr>
              <a:t>2</a:t>
            </a:r>
            <a:endParaRPr lang="es-ES_tradnl" sz="2000" b="1" baseline="30000" dirty="0">
              <a:solidFill>
                <a:schemeClr val="accent2">
                  <a:lumMod val="75000"/>
                </a:schemeClr>
              </a:solidFill>
            </a:endParaRPr>
          </a:p>
        </p:txBody>
      </p:sp>
      <p:sp>
        <p:nvSpPr>
          <p:cNvPr id="9" name="Rectangle 2"/>
          <p:cNvSpPr>
            <a:spLocks noChangeArrowheads="1"/>
          </p:cNvSpPr>
          <p:nvPr/>
        </p:nvSpPr>
        <p:spPr bwMode="auto">
          <a:xfrm>
            <a:off x="267324" y="13451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sp>
        <p:nvSpPr>
          <p:cNvPr id="2" name="CuadroTexto 1"/>
          <p:cNvSpPr txBox="1"/>
          <p:nvPr/>
        </p:nvSpPr>
        <p:spPr>
          <a:xfrm>
            <a:off x="267324" y="5724656"/>
            <a:ext cx="6085349" cy="307777"/>
          </a:xfrm>
          <a:prstGeom prst="rect">
            <a:avLst/>
          </a:prstGeom>
          <a:noFill/>
        </p:spPr>
        <p:txBody>
          <a:bodyPr wrap="square" rtlCol="0">
            <a:spAutoFit/>
          </a:bodyPr>
          <a:lstStyle/>
          <a:p>
            <a:r>
              <a:rPr lang="es-ES_tradnl" sz="1400" dirty="0"/>
              <a:t>                    </a:t>
            </a:r>
          </a:p>
        </p:txBody>
      </p:sp>
      <p:sp>
        <p:nvSpPr>
          <p:cNvPr id="3" name="CuadroTexto 2"/>
          <p:cNvSpPr txBox="1"/>
          <p:nvPr/>
        </p:nvSpPr>
        <p:spPr>
          <a:xfrm>
            <a:off x="6785811" y="1118937"/>
            <a:ext cx="5118850" cy="369332"/>
          </a:xfrm>
          <a:prstGeom prst="rect">
            <a:avLst/>
          </a:prstGeom>
          <a:noFill/>
        </p:spPr>
        <p:txBody>
          <a:bodyPr wrap="square" rtlCol="0">
            <a:spAutoFit/>
          </a:bodyPr>
          <a:lstStyle/>
          <a:p>
            <a:pPr algn="just"/>
            <a:r>
              <a:rPr lang="es-ES" dirty="0"/>
              <a:t>.</a:t>
            </a:r>
            <a:endParaRPr lang="es-ES_tradnl" dirty="0"/>
          </a:p>
        </p:txBody>
      </p:sp>
      <p:sp>
        <p:nvSpPr>
          <p:cNvPr id="10" name="Rectangle 2"/>
          <p:cNvSpPr>
            <a:spLocks noChangeArrowheads="1"/>
          </p:cNvSpPr>
          <p:nvPr/>
        </p:nvSpPr>
        <p:spPr bwMode="auto">
          <a:xfrm>
            <a:off x="1034716" y="3293547"/>
            <a:ext cx="339884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ES_tradnl" sz="1800" b="0" i="0" u="none" strike="noStrike" cap="none" normalizeH="0" baseline="0">
                <a:ln>
                  <a:noFill/>
                </a:ln>
                <a:solidFill>
                  <a:schemeClr val="tx1"/>
                </a:solidFill>
                <a:effectLst/>
                <a:latin typeface="Arial" charset="0"/>
              </a:rPr>
              <a:t>              </a:t>
            </a:r>
            <a:endParaRPr kumimoji="0" lang="es-ES_tradnl" altLang="es-ES_tradnl" sz="1800" b="0" i="0" u="none" strike="noStrike" cap="none" normalizeH="0" baseline="0" dirty="0">
              <a:ln>
                <a:noFill/>
              </a:ln>
              <a:solidFill>
                <a:schemeClr val="tx1"/>
              </a:solidFill>
              <a:effectLst/>
              <a:latin typeface="Arial" charset="0"/>
            </a:endParaRPr>
          </a:p>
        </p:txBody>
      </p:sp>
      <p:pic>
        <p:nvPicPr>
          <p:cNvPr id="12" name="Imagen 11">
            <a:extLst>
              <a:ext uri="{FF2B5EF4-FFF2-40B4-BE49-F238E27FC236}">
                <a16:creationId xmlns:a16="http://schemas.microsoft.com/office/drawing/2014/main" xmlns="" id="{F08A5074-6880-AC40-9F00-044560CDAF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71" y="945216"/>
            <a:ext cx="12248768" cy="5868160"/>
          </a:xfrm>
          <a:prstGeom prst="rect">
            <a:avLst/>
          </a:prstGeom>
        </p:spPr>
      </p:pic>
    </p:spTree>
    <p:extLst>
      <p:ext uri="{BB962C8B-B14F-4D97-AF65-F5344CB8AC3E}">
        <p14:creationId xmlns:p14="http://schemas.microsoft.com/office/powerpoint/2010/main" val="4554198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CuadroTexto 4"/>
          <p:cNvSpPr txBox="1">
            <a:spLocks noChangeArrowheads="1"/>
          </p:cNvSpPr>
          <p:nvPr/>
        </p:nvSpPr>
        <p:spPr bwMode="auto">
          <a:xfrm>
            <a:off x="1416049" y="-536009"/>
            <a:ext cx="90725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charset="2"/>
              <a:buChar char="Ø"/>
              <a:defRPr sz="3200">
                <a:solidFill>
                  <a:schemeClr val="tx1"/>
                </a:solidFill>
                <a:latin typeface="Arial" charset="0"/>
              </a:defRPr>
            </a:lvl1pPr>
            <a:lvl2pPr marL="742950" indent="-285750">
              <a:spcBef>
                <a:spcPct val="20000"/>
              </a:spcBef>
              <a:buClr>
                <a:schemeClr val="tx2"/>
              </a:buClr>
              <a:buSzPct val="50000"/>
              <a:buFont typeface="Wingdings" charset="2"/>
              <a:buChar char="l"/>
              <a:defRPr sz="2800">
                <a:solidFill>
                  <a:schemeClr val="tx1"/>
                </a:solidFill>
                <a:latin typeface="Arial" charset="0"/>
              </a:defRPr>
            </a:lvl2pPr>
            <a:lvl3pPr marL="1143000" indent="-228600">
              <a:spcBef>
                <a:spcPct val="20000"/>
              </a:spcBef>
              <a:buClr>
                <a:schemeClr val="accent2"/>
              </a:buClr>
              <a:buChar char="•"/>
              <a:defRPr sz="2400">
                <a:solidFill>
                  <a:schemeClr val="tx1"/>
                </a:solidFill>
                <a:latin typeface="Arial" charset="0"/>
              </a:defRPr>
            </a:lvl3pPr>
            <a:lvl4pPr marL="1600200" indent="-228600">
              <a:spcBef>
                <a:spcPct val="20000"/>
              </a:spcBef>
              <a:buClr>
                <a:schemeClr val="folHlink"/>
              </a:buClr>
              <a:buSzPct val="50000"/>
              <a:buFont typeface="Wingdings" charset="2"/>
              <a:buChar char="l"/>
              <a:defRPr sz="2000">
                <a:solidFill>
                  <a:schemeClr val="tx1"/>
                </a:solidFill>
                <a:latin typeface="Arial" charset="0"/>
              </a:defRPr>
            </a:lvl4pPr>
            <a:lvl5pPr marL="2057400" indent="-228600">
              <a:spcBef>
                <a:spcPct val="20000"/>
              </a:spcBef>
              <a:buClr>
                <a:schemeClr val="hlink"/>
              </a:buClr>
              <a:buChar char="•"/>
              <a:defRPr sz="2000">
                <a:solidFill>
                  <a:schemeClr val="tx1"/>
                </a:solidFill>
                <a:latin typeface="Arial"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charset="0"/>
              </a:defRPr>
            </a:lvl9pPr>
          </a:lstStyle>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_tradnl" altLang="es-ES_tradnl" sz="2800" dirty="0">
              <a:solidFill>
                <a:srgbClr val="FF9A3B"/>
              </a:solidFill>
            </a:endParaRPr>
          </a:p>
        </p:txBody>
      </p:sp>
      <p:sp>
        <p:nvSpPr>
          <p:cNvPr id="4" name="CuadroTexto 3"/>
          <p:cNvSpPr txBox="1"/>
          <p:nvPr/>
        </p:nvSpPr>
        <p:spPr>
          <a:xfrm>
            <a:off x="-39397" y="51704"/>
            <a:ext cx="11983453" cy="954107"/>
          </a:xfrm>
          <a:prstGeom prst="rect">
            <a:avLst/>
          </a:prstGeom>
          <a:noFill/>
        </p:spPr>
        <p:txBody>
          <a:bodyPr wrap="square" rtlCol="0">
            <a:spAutoFit/>
          </a:bodyPr>
          <a:lstStyle/>
          <a:p>
            <a:pPr algn="ctr"/>
            <a:r>
              <a:rPr lang="es-ES" sz="3200" b="1" dirty="0">
                <a:solidFill>
                  <a:schemeClr val="accent2">
                    <a:lumMod val="75000"/>
                  </a:schemeClr>
                </a:solidFill>
              </a:rPr>
              <a:t>“Foro de Comunidades por el Cambio Demográfico” </a:t>
            </a:r>
          </a:p>
          <a:p>
            <a:pPr algn="ctr"/>
            <a:r>
              <a:rPr lang="es-ES" sz="2400" b="1" dirty="0">
                <a:solidFill>
                  <a:schemeClr val="accent2">
                    <a:lumMod val="75000"/>
                  </a:schemeClr>
                </a:solidFill>
              </a:rPr>
              <a:t>Desigualdad demográfica</a:t>
            </a:r>
            <a:endParaRPr lang="es-ES_tradnl" sz="2400" b="1" dirty="0">
              <a:solidFill>
                <a:schemeClr val="accent2">
                  <a:lumMod val="75000"/>
                </a:schemeClr>
              </a:solidFill>
            </a:endParaRPr>
          </a:p>
        </p:txBody>
      </p:sp>
      <p:sp>
        <p:nvSpPr>
          <p:cNvPr id="9" name="Rectangle 2"/>
          <p:cNvSpPr>
            <a:spLocks noChangeArrowheads="1"/>
          </p:cNvSpPr>
          <p:nvPr/>
        </p:nvSpPr>
        <p:spPr bwMode="auto">
          <a:xfrm>
            <a:off x="267324" y="13451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sp>
        <p:nvSpPr>
          <p:cNvPr id="2" name="CuadroTexto 1"/>
          <p:cNvSpPr txBox="1"/>
          <p:nvPr/>
        </p:nvSpPr>
        <p:spPr>
          <a:xfrm>
            <a:off x="267324" y="5724656"/>
            <a:ext cx="6085349" cy="307777"/>
          </a:xfrm>
          <a:prstGeom prst="rect">
            <a:avLst/>
          </a:prstGeom>
          <a:noFill/>
        </p:spPr>
        <p:txBody>
          <a:bodyPr wrap="square" rtlCol="0">
            <a:spAutoFit/>
          </a:bodyPr>
          <a:lstStyle/>
          <a:p>
            <a:r>
              <a:rPr lang="es-ES_tradnl" sz="1400" dirty="0"/>
              <a:t>                    </a:t>
            </a:r>
          </a:p>
        </p:txBody>
      </p:sp>
      <p:sp>
        <p:nvSpPr>
          <p:cNvPr id="3" name="CuadroTexto 2"/>
          <p:cNvSpPr txBox="1"/>
          <p:nvPr/>
        </p:nvSpPr>
        <p:spPr>
          <a:xfrm>
            <a:off x="6785811" y="1118937"/>
            <a:ext cx="5118850" cy="369332"/>
          </a:xfrm>
          <a:prstGeom prst="rect">
            <a:avLst/>
          </a:prstGeom>
          <a:noFill/>
        </p:spPr>
        <p:txBody>
          <a:bodyPr wrap="square" rtlCol="0">
            <a:spAutoFit/>
          </a:bodyPr>
          <a:lstStyle/>
          <a:p>
            <a:pPr algn="just"/>
            <a:r>
              <a:rPr lang="es-ES" dirty="0"/>
              <a:t>.</a:t>
            </a:r>
            <a:endParaRPr lang="es-ES_tradnl" dirty="0"/>
          </a:p>
        </p:txBody>
      </p:sp>
      <p:sp>
        <p:nvSpPr>
          <p:cNvPr id="10" name="Rectangle 2"/>
          <p:cNvSpPr>
            <a:spLocks noChangeArrowheads="1"/>
          </p:cNvSpPr>
          <p:nvPr/>
        </p:nvSpPr>
        <p:spPr bwMode="auto">
          <a:xfrm>
            <a:off x="1034716" y="3293547"/>
            <a:ext cx="339884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ES_tradnl" sz="1800" b="0" i="0" u="none" strike="noStrike" cap="none" normalizeH="0" baseline="0">
                <a:ln>
                  <a:noFill/>
                </a:ln>
                <a:solidFill>
                  <a:schemeClr val="tx1"/>
                </a:solidFill>
                <a:effectLst/>
                <a:latin typeface="Arial" charset="0"/>
              </a:rPr>
              <a:t>              </a:t>
            </a:r>
            <a:endParaRPr kumimoji="0" lang="es-ES_tradnl" altLang="es-ES_tradnl" sz="1800" b="0" i="0" u="none" strike="noStrike" cap="none" normalizeH="0" baseline="0" dirty="0">
              <a:ln>
                <a:noFill/>
              </a:ln>
              <a:solidFill>
                <a:schemeClr val="tx1"/>
              </a:solidFill>
              <a:effectLst/>
              <a:latin typeface="Arial" charset="0"/>
            </a:endParaRPr>
          </a:p>
        </p:txBody>
      </p:sp>
      <p:pic>
        <p:nvPicPr>
          <p:cNvPr id="11" name="Imagen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4108" y="1265669"/>
            <a:ext cx="6766560" cy="4839750"/>
          </a:xfrm>
          <a:prstGeom prst="rect">
            <a:avLst/>
          </a:prstGeom>
        </p:spPr>
      </p:pic>
      <p:sp>
        <p:nvSpPr>
          <p:cNvPr id="5" name="CuadroTexto 4"/>
          <p:cNvSpPr txBox="1"/>
          <p:nvPr/>
        </p:nvSpPr>
        <p:spPr>
          <a:xfrm>
            <a:off x="4820807" y="6331671"/>
            <a:ext cx="2903184" cy="369332"/>
          </a:xfrm>
          <a:prstGeom prst="rect">
            <a:avLst/>
          </a:prstGeom>
          <a:noFill/>
        </p:spPr>
        <p:txBody>
          <a:bodyPr wrap="square" rtlCol="0">
            <a:spAutoFit/>
          </a:bodyPr>
          <a:lstStyle/>
          <a:p>
            <a:pPr algn="ctr"/>
            <a:r>
              <a:rPr lang="es-ES_tradnl" b="1" dirty="0"/>
              <a:t>Densidades</a:t>
            </a:r>
          </a:p>
        </p:txBody>
      </p:sp>
    </p:spTree>
    <p:extLst>
      <p:ext uri="{BB962C8B-B14F-4D97-AF65-F5344CB8AC3E}">
        <p14:creationId xmlns:p14="http://schemas.microsoft.com/office/powerpoint/2010/main" val="6089111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2236" y="862787"/>
            <a:ext cx="8803389" cy="4744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CuadroTexto"/>
          <p:cNvSpPr txBox="1"/>
          <p:nvPr/>
        </p:nvSpPr>
        <p:spPr>
          <a:xfrm>
            <a:off x="595256" y="98717"/>
            <a:ext cx="11596744" cy="830997"/>
          </a:xfrm>
          <a:prstGeom prst="rect">
            <a:avLst/>
          </a:prstGeom>
          <a:noFill/>
        </p:spPr>
        <p:txBody>
          <a:bodyPr wrap="square" rtlCol="0">
            <a:spAutoFit/>
          </a:bodyPr>
          <a:lstStyle/>
          <a:p>
            <a:pPr algn="ctr"/>
            <a:r>
              <a:rPr lang="es-ES" altLang="es-ES_tradnl" sz="2400" b="1" dirty="0" smtClean="0">
                <a:solidFill>
                  <a:schemeClr val="accent2">
                    <a:lumMod val="75000"/>
                  </a:schemeClr>
                </a:solidFill>
              </a:rPr>
              <a:t>Fondos Estructurales y </a:t>
            </a:r>
            <a:r>
              <a:rPr lang="es-ES" altLang="es-ES_tradnl" sz="2400" b="1" dirty="0">
                <a:solidFill>
                  <a:schemeClr val="accent2">
                    <a:lumMod val="75000"/>
                  </a:schemeClr>
                </a:solidFill>
              </a:rPr>
              <a:t>de Cohesión 2</a:t>
            </a:r>
            <a:r>
              <a:rPr lang="es-ES" sz="2400" b="1" dirty="0">
                <a:solidFill>
                  <a:schemeClr val="accent2">
                    <a:lumMod val="75000"/>
                  </a:schemeClr>
                </a:solidFill>
              </a:rPr>
              <a:t>014-2020: </a:t>
            </a:r>
            <a:r>
              <a:rPr lang="es-ES" sz="2400" dirty="0">
                <a:solidFill>
                  <a:schemeClr val="accent2">
                    <a:lumMod val="75000"/>
                  </a:schemeClr>
                </a:solidFill>
              </a:rPr>
              <a:t>España recibe 28.600 millones de euros.</a:t>
            </a:r>
            <a:br>
              <a:rPr lang="es-ES" sz="2400" dirty="0">
                <a:solidFill>
                  <a:schemeClr val="accent2">
                    <a:lumMod val="75000"/>
                  </a:schemeClr>
                </a:solidFill>
              </a:rPr>
            </a:br>
            <a:endParaRPr lang="es-ES" sz="2400" dirty="0">
              <a:solidFill>
                <a:schemeClr val="accent2">
                  <a:lumMod val="75000"/>
                </a:schemeClr>
              </a:solidFill>
            </a:endParaRPr>
          </a:p>
        </p:txBody>
      </p:sp>
      <p:sp>
        <p:nvSpPr>
          <p:cNvPr id="5" name="4 CuadroTexto"/>
          <p:cNvSpPr txBox="1"/>
          <p:nvPr/>
        </p:nvSpPr>
        <p:spPr>
          <a:xfrm>
            <a:off x="515546" y="5672330"/>
            <a:ext cx="10693922" cy="1015663"/>
          </a:xfrm>
          <a:prstGeom prst="rect">
            <a:avLst/>
          </a:prstGeom>
          <a:noFill/>
        </p:spPr>
        <p:txBody>
          <a:bodyPr wrap="square" rtlCol="0">
            <a:spAutoFit/>
          </a:bodyPr>
          <a:lstStyle/>
          <a:p>
            <a:pPr algn="just"/>
            <a:r>
              <a:rPr lang="es-ES" sz="2000" b="1" dirty="0">
                <a:solidFill>
                  <a:schemeClr val="accent2">
                    <a:lumMod val="75000"/>
                  </a:schemeClr>
                </a:solidFill>
              </a:rPr>
              <a:t>España no entra en el reparto de los  63.300 millones de euros de los fondos de cohesión, por tener un Producto Interior Bruto superior a la media y no tener reconocidas las “Zonas Escasamente Pobladas” </a:t>
            </a:r>
          </a:p>
        </p:txBody>
      </p:sp>
    </p:spTree>
    <p:extLst>
      <p:ext uri="{BB962C8B-B14F-4D97-AF65-F5344CB8AC3E}">
        <p14:creationId xmlns:p14="http://schemas.microsoft.com/office/powerpoint/2010/main" val="1860504696"/>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CuadroTexto 4"/>
          <p:cNvSpPr txBox="1">
            <a:spLocks noChangeArrowheads="1"/>
          </p:cNvSpPr>
          <p:nvPr/>
        </p:nvSpPr>
        <p:spPr bwMode="auto">
          <a:xfrm>
            <a:off x="1416049" y="-536009"/>
            <a:ext cx="90725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charset="2"/>
              <a:buChar char="Ø"/>
              <a:defRPr sz="3200">
                <a:solidFill>
                  <a:schemeClr val="tx1"/>
                </a:solidFill>
                <a:latin typeface="Arial" charset="0"/>
              </a:defRPr>
            </a:lvl1pPr>
            <a:lvl2pPr marL="742950" indent="-285750">
              <a:spcBef>
                <a:spcPct val="20000"/>
              </a:spcBef>
              <a:buClr>
                <a:schemeClr val="tx2"/>
              </a:buClr>
              <a:buSzPct val="50000"/>
              <a:buFont typeface="Wingdings" charset="2"/>
              <a:buChar char="l"/>
              <a:defRPr sz="2800">
                <a:solidFill>
                  <a:schemeClr val="tx1"/>
                </a:solidFill>
                <a:latin typeface="Arial" charset="0"/>
              </a:defRPr>
            </a:lvl2pPr>
            <a:lvl3pPr marL="1143000" indent="-228600">
              <a:spcBef>
                <a:spcPct val="20000"/>
              </a:spcBef>
              <a:buClr>
                <a:schemeClr val="accent2"/>
              </a:buClr>
              <a:buChar char="•"/>
              <a:defRPr sz="2400">
                <a:solidFill>
                  <a:schemeClr val="tx1"/>
                </a:solidFill>
                <a:latin typeface="Arial" charset="0"/>
              </a:defRPr>
            </a:lvl3pPr>
            <a:lvl4pPr marL="1600200" indent="-228600">
              <a:spcBef>
                <a:spcPct val="20000"/>
              </a:spcBef>
              <a:buClr>
                <a:schemeClr val="folHlink"/>
              </a:buClr>
              <a:buSzPct val="50000"/>
              <a:buFont typeface="Wingdings" charset="2"/>
              <a:buChar char="l"/>
              <a:defRPr sz="2000">
                <a:solidFill>
                  <a:schemeClr val="tx1"/>
                </a:solidFill>
                <a:latin typeface="Arial" charset="0"/>
              </a:defRPr>
            </a:lvl4pPr>
            <a:lvl5pPr marL="2057400" indent="-228600">
              <a:spcBef>
                <a:spcPct val="20000"/>
              </a:spcBef>
              <a:buClr>
                <a:schemeClr val="hlink"/>
              </a:buClr>
              <a:buChar char="•"/>
              <a:defRPr sz="2000">
                <a:solidFill>
                  <a:schemeClr val="tx1"/>
                </a:solidFill>
                <a:latin typeface="Arial"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charset="0"/>
              </a:defRPr>
            </a:lvl9pPr>
          </a:lstStyle>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_tradnl" altLang="es-ES_tradnl" sz="2800" dirty="0">
              <a:solidFill>
                <a:srgbClr val="FF9A3B"/>
              </a:solidFill>
            </a:endParaRPr>
          </a:p>
        </p:txBody>
      </p:sp>
      <p:sp>
        <p:nvSpPr>
          <p:cNvPr id="4" name="CuadroTexto 3"/>
          <p:cNvSpPr txBox="1"/>
          <p:nvPr/>
        </p:nvSpPr>
        <p:spPr>
          <a:xfrm>
            <a:off x="0" y="21870"/>
            <a:ext cx="11983453" cy="954107"/>
          </a:xfrm>
          <a:prstGeom prst="rect">
            <a:avLst/>
          </a:prstGeom>
          <a:noFill/>
        </p:spPr>
        <p:txBody>
          <a:bodyPr wrap="square" rtlCol="0">
            <a:spAutoFit/>
          </a:bodyPr>
          <a:lstStyle/>
          <a:p>
            <a:pPr algn="ctr"/>
            <a:r>
              <a:rPr lang="es-ES" sz="3200" b="1" dirty="0">
                <a:solidFill>
                  <a:schemeClr val="accent2">
                    <a:lumMod val="75000"/>
                  </a:schemeClr>
                </a:solidFill>
              </a:rPr>
              <a:t>“Foro de Comunidades por el Cambio Demográfico” </a:t>
            </a:r>
          </a:p>
          <a:p>
            <a:pPr algn="ctr"/>
            <a:r>
              <a:rPr lang="es-ES" sz="2400" b="1" dirty="0">
                <a:solidFill>
                  <a:schemeClr val="accent2">
                    <a:lumMod val="75000"/>
                  </a:schemeClr>
                </a:solidFill>
              </a:rPr>
              <a:t>Irregular reparto de los fondos europeos en el periodo 2014 - 2020</a:t>
            </a:r>
            <a:endParaRPr lang="es-ES_tradnl" sz="2400" b="1" dirty="0">
              <a:solidFill>
                <a:schemeClr val="accent2">
                  <a:lumMod val="75000"/>
                </a:schemeClr>
              </a:solidFill>
            </a:endParaRPr>
          </a:p>
        </p:txBody>
      </p:sp>
      <p:sp>
        <p:nvSpPr>
          <p:cNvPr id="9" name="Rectangle 2"/>
          <p:cNvSpPr>
            <a:spLocks noChangeArrowheads="1"/>
          </p:cNvSpPr>
          <p:nvPr/>
        </p:nvSpPr>
        <p:spPr bwMode="auto">
          <a:xfrm>
            <a:off x="267324" y="13451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sp>
        <p:nvSpPr>
          <p:cNvPr id="2" name="CuadroTexto 1"/>
          <p:cNvSpPr txBox="1"/>
          <p:nvPr/>
        </p:nvSpPr>
        <p:spPr>
          <a:xfrm>
            <a:off x="267324" y="5724656"/>
            <a:ext cx="6085349" cy="307777"/>
          </a:xfrm>
          <a:prstGeom prst="rect">
            <a:avLst/>
          </a:prstGeom>
          <a:noFill/>
        </p:spPr>
        <p:txBody>
          <a:bodyPr wrap="square" rtlCol="0">
            <a:spAutoFit/>
          </a:bodyPr>
          <a:lstStyle/>
          <a:p>
            <a:r>
              <a:rPr lang="es-ES_tradnl" sz="1400" dirty="0"/>
              <a:t>                    </a:t>
            </a:r>
          </a:p>
        </p:txBody>
      </p:sp>
      <p:sp>
        <p:nvSpPr>
          <p:cNvPr id="3" name="CuadroTexto 2"/>
          <p:cNvSpPr txBox="1"/>
          <p:nvPr/>
        </p:nvSpPr>
        <p:spPr>
          <a:xfrm>
            <a:off x="6785811" y="1118937"/>
            <a:ext cx="5118850" cy="369332"/>
          </a:xfrm>
          <a:prstGeom prst="rect">
            <a:avLst/>
          </a:prstGeom>
          <a:noFill/>
        </p:spPr>
        <p:txBody>
          <a:bodyPr wrap="square" rtlCol="0">
            <a:spAutoFit/>
          </a:bodyPr>
          <a:lstStyle/>
          <a:p>
            <a:pPr algn="just"/>
            <a:r>
              <a:rPr lang="es-ES" dirty="0"/>
              <a:t>.</a:t>
            </a:r>
            <a:endParaRPr lang="es-ES_tradnl" dirty="0"/>
          </a:p>
        </p:txBody>
      </p:sp>
      <p:graphicFrame>
        <p:nvGraphicFramePr>
          <p:cNvPr id="8" name="Tabla 7"/>
          <p:cNvGraphicFramePr>
            <a:graphicFrameLocks noGrp="1"/>
          </p:cNvGraphicFramePr>
          <p:nvPr>
            <p:extLst/>
          </p:nvPr>
        </p:nvGraphicFramePr>
        <p:xfrm>
          <a:off x="6095999" y="2269872"/>
          <a:ext cx="6085348" cy="2366646"/>
        </p:xfrm>
        <a:graphic>
          <a:graphicData uri="http://schemas.openxmlformats.org/drawingml/2006/table">
            <a:tbl>
              <a:tblPr firstRow="1" firstCol="1" bandRow="1">
                <a:tableStyleId>{5C22544A-7EE6-4342-B048-85BDC9FD1C3A}</a:tableStyleId>
              </a:tblPr>
              <a:tblGrid>
                <a:gridCol w="1696241">
                  <a:extLst>
                    <a:ext uri="{9D8B030D-6E8A-4147-A177-3AD203B41FA5}">
                      <a16:colId xmlns:a16="http://schemas.microsoft.com/office/drawing/2014/main" xmlns="" val="20000"/>
                    </a:ext>
                  </a:extLst>
                </a:gridCol>
                <a:gridCol w="1497055">
                  <a:extLst>
                    <a:ext uri="{9D8B030D-6E8A-4147-A177-3AD203B41FA5}">
                      <a16:colId xmlns:a16="http://schemas.microsoft.com/office/drawing/2014/main" xmlns="" val="20001"/>
                    </a:ext>
                  </a:extLst>
                </a:gridCol>
                <a:gridCol w="1695535">
                  <a:extLst>
                    <a:ext uri="{9D8B030D-6E8A-4147-A177-3AD203B41FA5}">
                      <a16:colId xmlns:a16="http://schemas.microsoft.com/office/drawing/2014/main" xmlns="" val="20002"/>
                    </a:ext>
                  </a:extLst>
                </a:gridCol>
                <a:gridCol w="1196517">
                  <a:extLst>
                    <a:ext uri="{9D8B030D-6E8A-4147-A177-3AD203B41FA5}">
                      <a16:colId xmlns:a16="http://schemas.microsoft.com/office/drawing/2014/main" xmlns="" val="20003"/>
                    </a:ext>
                  </a:extLst>
                </a:gridCol>
              </a:tblGrid>
              <a:tr h="389448">
                <a:tc>
                  <a:txBody>
                    <a:bodyPr/>
                    <a:lstStyle/>
                    <a:p>
                      <a:pPr algn="just">
                        <a:spcAft>
                          <a:spcPts val="0"/>
                        </a:spcAft>
                      </a:pPr>
                      <a:r>
                        <a:rPr lang="es-ES" sz="1100">
                          <a:effectLst/>
                        </a:rPr>
                        <a:t>Comunidades</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Millones de euros</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Euros por habitante</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Euros por km</a:t>
                      </a:r>
                      <a:r>
                        <a:rPr lang="es-ES" sz="1100" baseline="30000">
                          <a:effectLst/>
                        </a:rPr>
                        <a:t>2</a:t>
                      </a:r>
                      <a:endParaRPr lang="es-ES_tradnl" sz="120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0"/>
                  </a:ext>
                </a:extLst>
              </a:tr>
              <a:tr h="329533">
                <a:tc>
                  <a:txBody>
                    <a:bodyPr/>
                    <a:lstStyle/>
                    <a:p>
                      <a:pPr algn="just">
                        <a:spcAft>
                          <a:spcPts val="0"/>
                        </a:spcAft>
                      </a:pPr>
                      <a:r>
                        <a:rPr lang="es-ES" sz="1100">
                          <a:effectLst/>
                        </a:rPr>
                        <a:t>Aragón</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b="1" dirty="0" smtClean="0">
                          <a:effectLst/>
                        </a:rPr>
                        <a:t>664</a:t>
                      </a:r>
                      <a:endParaRPr lang="es-ES_tradnl" sz="1200" b="1"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b="1" dirty="0">
                          <a:effectLst/>
                        </a:rPr>
                        <a:t>504,74</a:t>
                      </a:r>
                      <a:endParaRPr lang="es-ES_tradnl" sz="1200" b="1"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b="1" dirty="0">
                          <a:effectLst/>
                        </a:rPr>
                        <a:t>13.941,88</a:t>
                      </a:r>
                      <a:endParaRPr lang="es-ES_tradnl" sz="1200" b="1" dirty="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1"/>
                  </a:ext>
                </a:extLst>
              </a:tr>
              <a:tr h="329533">
                <a:tc>
                  <a:txBody>
                    <a:bodyPr/>
                    <a:lstStyle/>
                    <a:p>
                      <a:pPr algn="just">
                        <a:spcAft>
                          <a:spcPts val="0"/>
                        </a:spcAft>
                      </a:pPr>
                      <a:r>
                        <a:rPr lang="es-ES" sz="1100">
                          <a:effectLst/>
                        </a:rPr>
                        <a:t>Castilla y León</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1.380</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558,54</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14.709,96</a:t>
                      </a:r>
                      <a:endParaRPr lang="es-ES_tradnl" sz="120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2"/>
                  </a:ext>
                </a:extLst>
              </a:tr>
              <a:tr h="329533">
                <a:tc>
                  <a:txBody>
                    <a:bodyPr/>
                    <a:lstStyle/>
                    <a:p>
                      <a:pPr algn="just">
                        <a:spcAft>
                          <a:spcPts val="0"/>
                        </a:spcAft>
                      </a:pPr>
                      <a:r>
                        <a:rPr lang="es-ES" sz="1100" dirty="0">
                          <a:effectLst/>
                        </a:rPr>
                        <a:t>Castilla - La Mancha</a:t>
                      </a:r>
                      <a:endParaRPr lang="es-ES_tradnl" sz="1200"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1.870</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908,42</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23.548,97</a:t>
                      </a:r>
                      <a:endParaRPr lang="es-ES_tradnl" sz="120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3"/>
                  </a:ext>
                </a:extLst>
              </a:tr>
              <a:tr h="329533">
                <a:tc>
                  <a:txBody>
                    <a:bodyPr/>
                    <a:lstStyle/>
                    <a:p>
                      <a:pPr algn="just">
                        <a:spcAft>
                          <a:spcPts val="0"/>
                        </a:spcAft>
                      </a:pPr>
                      <a:r>
                        <a:rPr lang="es-ES" sz="1100">
                          <a:effectLst/>
                        </a:rPr>
                        <a:t>Extremadura</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1.800</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dirty="0">
                          <a:effectLst/>
                        </a:rPr>
                        <a:t>1.648,26</a:t>
                      </a:r>
                      <a:endParaRPr lang="es-ES_tradnl" sz="1200"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43.233,90</a:t>
                      </a:r>
                      <a:endParaRPr lang="es-ES_tradnl" sz="120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4"/>
                  </a:ext>
                </a:extLst>
              </a:tr>
              <a:tr h="329533">
                <a:tc>
                  <a:txBody>
                    <a:bodyPr/>
                    <a:lstStyle/>
                    <a:p>
                      <a:pPr algn="just">
                        <a:spcAft>
                          <a:spcPts val="0"/>
                        </a:spcAft>
                      </a:pPr>
                      <a:r>
                        <a:rPr lang="es-ES" sz="1100" dirty="0">
                          <a:effectLst/>
                        </a:rPr>
                        <a:t>Asturias</a:t>
                      </a:r>
                      <a:endParaRPr lang="es-ES_tradnl" sz="1200"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665</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dirty="0">
                          <a:effectLst/>
                        </a:rPr>
                        <a:t>632,78</a:t>
                      </a:r>
                      <a:endParaRPr lang="es-ES_tradnl" sz="1200"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62.712,18</a:t>
                      </a:r>
                      <a:endParaRPr lang="es-ES_tradnl" sz="120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5"/>
                  </a:ext>
                </a:extLst>
              </a:tr>
              <a:tr h="329533">
                <a:tc>
                  <a:txBody>
                    <a:bodyPr/>
                    <a:lstStyle/>
                    <a:p>
                      <a:pPr algn="just">
                        <a:spcAft>
                          <a:spcPts val="0"/>
                        </a:spcAft>
                      </a:pPr>
                      <a:r>
                        <a:rPr lang="es-ES" sz="1100">
                          <a:effectLst/>
                        </a:rPr>
                        <a:t>Galicia</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a:effectLst/>
                        </a:rPr>
                        <a:t>2.000</a:t>
                      </a:r>
                      <a:endParaRPr lang="es-ES_tradnl" sz="120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dirty="0">
                          <a:effectLst/>
                        </a:rPr>
                        <a:t>732,22</a:t>
                      </a:r>
                      <a:endParaRPr lang="es-ES_tradnl" sz="1200" dirty="0">
                        <a:solidFill>
                          <a:srgbClr val="000000"/>
                        </a:solidFill>
                        <a:effectLst/>
                        <a:latin typeface="Times New Roman" charset="0"/>
                        <a:ea typeface="Times New Roman" charset="0"/>
                      </a:endParaRPr>
                    </a:p>
                  </a:txBody>
                  <a:tcPr marL="44450" marR="44450" marT="0" marB="0"/>
                </a:tc>
                <a:tc>
                  <a:txBody>
                    <a:bodyPr/>
                    <a:lstStyle/>
                    <a:p>
                      <a:pPr algn="just">
                        <a:spcAft>
                          <a:spcPts val="0"/>
                        </a:spcAft>
                      </a:pPr>
                      <a:r>
                        <a:rPr lang="es-ES" sz="1100" dirty="0">
                          <a:effectLst/>
                        </a:rPr>
                        <a:t>97.626,97</a:t>
                      </a:r>
                      <a:endParaRPr lang="es-ES_tradnl" sz="1200" dirty="0">
                        <a:solidFill>
                          <a:srgbClr val="000000"/>
                        </a:solidFill>
                        <a:effectLst/>
                        <a:latin typeface="Times New Roman" charset="0"/>
                        <a:ea typeface="Times New Roman" charset="0"/>
                      </a:endParaRPr>
                    </a:p>
                  </a:txBody>
                  <a:tcPr marL="44450" marR="44450" marT="0" marB="0"/>
                </a:tc>
                <a:extLst>
                  <a:ext uri="{0D108BD9-81ED-4DB2-BD59-A6C34878D82A}">
                    <a16:rowId xmlns:a16="http://schemas.microsoft.com/office/drawing/2014/main" xmlns="" val="10006"/>
                  </a:ext>
                </a:extLst>
              </a:tr>
            </a:tbl>
          </a:graphicData>
        </a:graphic>
      </p:graphicFrame>
      <p:sp>
        <p:nvSpPr>
          <p:cNvPr id="10" name="Rectangle 2"/>
          <p:cNvSpPr>
            <a:spLocks noChangeArrowheads="1"/>
          </p:cNvSpPr>
          <p:nvPr/>
        </p:nvSpPr>
        <p:spPr bwMode="auto">
          <a:xfrm>
            <a:off x="1034716" y="3293547"/>
            <a:ext cx="339884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ES_tradnl" sz="1800" b="0" i="0" u="none" strike="noStrike" cap="none" normalizeH="0" baseline="0">
                <a:ln>
                  <a:noFill/>
                </a:ln>
                <a:solidFill>
                  <a:schemeClr val="tx1"/>
                </a:solidFill>
                <a:effectLst/>
                <a:latin typeface="Arial" charset="0"/>
              </a:rPr>
              <a:t>              </a:t>
            </a:r>
            <a:endParaRPr kumimoji="0" lang="es-ES_tradnl" altLang="es-ES_tradnl" sz="1800" b="0" i="0" u="none" strike="noStrike" cap="none" normalizeH="0" baseline="0" dirty="0">
              <a:ln>
                <a:noFill/>
              </a:ln>
              <a:solidFill>
                <a:schemeClr val="tx1"/>
              </a:solidFill>
              <a:effectLst/>
              <a:latin typeface="Arial" charset="0"/>
            </a:endParaRPr>
          </a:p>
        </p:txBody>
      </p:sp>
      <p:pic>
        <p:nvPicPr>
          <p:cNvPr id="13" name="Imagen 12"/>
          <p:cNvPicPr/>
          <p:nvPr/>
        </p:nvPicPr>
        <p:blipFill>
          <a:blip r:embed="rId2">
            <a:extLst>
              <a:ext uri="{28A0092B-C50C-407E-A947-70E740481C1C}">
                <a14:useLocalDpi xmlns:a14="http://schemas.microsoft.com/office/drawing/2010/main" val="0"/>
              </a:ext>
            </a:extLst>
          </a:blip>
          <a:srcRect/>
          <a:stretch>
            <a:fillRect/>
          </a:stretch>
        </p:blipFill>
        <p:spPr bwMode="auto">
          <a:xfrm>
            <a:off x="148989" y="1279873"/>
            <a:ext cx="5789232" cy="3957231"/>
          </a:xfrm>
          <a:prstGeom prst="rect">
            <a:avLst/>
          </a:prstGeom>
          <a:noFill/>
          <a:ln>
            <a:noFill/>
          </a:ln>
        </p:spPr>
      </p:pic>
      <p:sp>
        <p:nvSpPr>
          <p:cNvPr id="6" name="CuadroTexto 5"/>
          <p:cNvSpPr txBox="1"/>
          <p:nvPr/>
        </p:nvSpPr>
        <p:spPr>
          <a:xfrm>
            <a:off x="1754372" y="5544066"/>
            <a:ext cx="3062177" cy="369332"/>
          </a:xfrm>
          <a:prstGeom prst="rect">
            <a:avLst/>
          </a:prstGeom>
          <a:noFill/>
        </p:spPr>
        <p:txBody>
          <a:bodyPr wrap="square" rtlCol="0">
            <a:spAutoFit/>
          </a:bodyPr>
          <a:lstStyle/>
          <a:p>
            <a:pPr algn="ctr"/>
            <a:r>
              <a:rPr lang="es-ES_tradnl" b="1" dirty="0"/>
              <a:t>Euros recibidos por km</a:t>
            </a:r>
            <a:r>
              <a:rPr lang="es-ES_tradnl" b="1" baseline="30000" dirty="0"/>
              <a:t>2</a:t>
            </a:r>
          </a:p>
        </p:txBody>
      </p:sp>
    </p:spTree>
    <p:extLst>
      <p:ext uri="{BB962C8B-B14F-4D97-AF65-F5344CB8AC3E}">
        <p14:creationId xmlns:p14="http://schemas.microsoft.com/office/powerpoint/2010/main" val="2119508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idx="4294967295"/>
          </p:nvPr>
        </p:nvSpPr>
        <p:spPr>
          <a:xfrm>
            <a:off x="527125" y="384581"/>
            <a:ext cx="11155680" cy="875490"/>
          </a:xfrm>
        </p:spPr>
        <p:txBody>
          <a:bodyPr>
            <a:noAutofit/>
          </a:bodyPr>
          <a:lstStyle/>
          <a:p>
            <a:pPr algn="just"/>
            <a:r>
              <a:rPr lang="es-ES"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rPr>
              <a:t>Se identificó un territorio despoblado hasta entonces no percibido, por extenderse por 9 provincias y la comunidad de La Rioja. Se delimitó con la cota superior a 700 metros, corresponde al hoy denominado “Sistema Ibérico”, que hasta 1920 se llamaba “Montañas Celtibéricas”, por lo que propuse denominarlo “Serranía Celtibérica”</a:t>
            </a:r>
            <a:endParaRPr lang="en-GB" altLang="fr-FR" sz="2000" b="1" dirty="0">
              <a:solidFill>
                <a:schemeClr val="accent2">
                  <a:lumMod val="50000"/>
                </a:schemeClr>
              </a:solidFill>
              <a:latin typeface="Arial" panose="020B0604020202020204" pitchFamily="34" charset="0"/>
              <a:ea typeface="Arial Unicode MS" charset="0"/>
              <a:cs typeface="Arial" panose="020B0604020202020204" pitchFamily="34" charset="0"/>
              <a:sym typeface="Verdana" charset="0"/>
            </a:endParaRPr>
          </a:p>
        </p:txBody>
      </p:sp>
      <p:sp>
        <p:nvSpPr>
          <p:cNvPr id="24579" name="Rectangle 5"/>
          <p:cNvSpPr>
            <a:spLocks noGrp="1" noChangeArrowheads="1"/>
          </p:cNvSpPr>
          <p:nvPr>
            <p:ph type="body" idx="4294967295"/>
          </p:nvPr>
        </p:nvSpPr>
        <p:spPr>
          <a:xfrm>
            <a:off x="1992314" y="2420939"/>
            <a:ext cx="8351837" cy="3887787"/>
          </a:xfrm>
        </p:spPr>
        <p:txBody>
          <a:bodyPr/>
          <a:lstStyle/>
          <a:p>
            <a:endParaRPr lang="en-GB" altLang="fr-FR" sz="1600" b="1" dirty="0">
              <a:ea typeface="Arial Unicode MS" charset="0"/>
              <a:sym typeface="Verdana" charset="0"/>
            </a:endParaRPr>
          </a:p>
        </p:txBody>
      </p:sp>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900" y="1731593"/>
            <a:ext cx="4770956" cy="4741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Imagen 9" descr="Celtibéricas Lotz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3084" y="1677077"/>
            <a:ext cx="4627481" cy="4893549"/>
          </a:xfrm>
          <a:prstGeom prst="rect">
            <a:avLst/>
          </a:prstGeom>
        </p:spPr>
      </p:pic>
    </p:spTree>
    <p:extLst>
      <p:ext uri="{BB962C8B-B14F-4D97-AF65-F5344CB8AC3E}">
        <p14:creationId xmlns:p14="http://schemas.microsoft.com/office/powerpoint/2010/main" val="1388942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flipV="1">
            <a:off x="709863" y="88900"/>
            <a:ext cx="1334837" cy="279399"/>
          </a:xfrm>
        </p:spPr>
        <p:txBody>
          <a:bodyPr>
            <a:normAutofit fontScale="90000"/>
          </a:bodyPr>
          <a:lstStyle/>
          <a:p>
            <a:pPr algn="just">
              <a:defRPr/>
            </a:pPr>
            <a:r>
              <a:rPr lang="es-ES" altLang="es-ES_tradnl" sz="2000" b="1" smtClean="0">
                <a:solidFill>
                  <a:schemeClr val="tx2">
                    <a:lumMod val="90000"/>
                  </a:schemeClr>
                </a:solidFill>
                <a:ea typeface="ＭＳ Ｐゴシック" charset="-128"/>
              </a:rPr>
              <a:t/>
            </a:r>
            <a:br>
              <a:rPr lang="es-ES" altLang="es-ES_tradnl" sz="2000" b="1" smtClean="0">
                <a:solidFill>
                  <a:schemeClr val="tx2">
                    <a:lumMod val="90000"/>
                  </a:schemeClr>
                </a:solidFill>
                <a:ea typeface="ＭＳ Ｐゴシック" charset="-128"/>
              </a:rPr>
            </a:br>
            <a:r>
              <a:rPr lang="es-ES" altLang="es-ES_tradnl" sz="2000" b="1" smtClean="0">
                <a:solidFill>
                  <a:schemeClr val="tx2">
                    <a:lumMod val="90000"/>
                  </a:schemeClr>
                </a:solidFill>
                <a:ea typeface="ＭＳ Ｐゴシック" charset="-128"/>
              </a:rPr>
              <a:t/>
            </a:r>
            <a:br>
              <a:rPr lang="es-ES" altLang="es-ES_tradnl" sz="2000" b="1" smtClean="0">
                <a:solidFill>
                  <a:schemeClr val="tx2">
                    <a:lumMod val="90000"/>
                  </a:schemeClr>
                </a:solidFill>
                <a:ea typeface="ＭＳ Ｐゴシック" charset="-128"/>
              </a:rPr>
            </a:br>
            <a:r>
              <a:rPr lang="es-ES" altLang="es-ES_tradnl" sz="2000" b="1" smtClean="0">
                <a:solidFill>
                  <a:schemeClr val="tx2">
                    <a:lumMod val="90000"/>
                  </a:schemeClr>
                </a:solidFill>
                <a:ea typeface="ＭＳ Ｐゴシック" charset="-128"/>
              </a:rPr>
              <a:t/>
            </a:r>
            <a:br>
              <a:rPr lang="es-ES" altLang="es-ES_tradnl" sz="2000" b="1" smtClean="0">
                <a:solidFill>
                  <a:schemeClr val="tx2">
                    <a:lumMod val="90000"/>
                  </a:schemeClr>
                </a:solidFill>
                <a:ea typeface="ＭＳ Ｐゴシック" charset="-128"/>
              </a:rPr>
            </a:br>
            <a:r>
              <a:rPr lang="es-ES" altLang="es-ES_tradnl" sz="2000" b="1" smtClean="0">
                <a:solidFill>
                  <a:schemeClr val="tx2">
                    <a:lumMod val="90000"/>
                  </a:schemeClr>
                </a:solidFill>
                <a:ea typeface="ＭＳ Ｐゴシック" charset="-128"/>
              </a:rPr>
              <a:t/>
            </a:r>
            <a:br>
              <a:rPr lang="es-ES" altLang="es-ES_tradnl" sz="2000" b="1" smtClean="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pic>
        <p:nvPicPr>
          <p:cNvPr id="4" name="Imagen 3"/>
          <p:cNvPicPr>
            <a:picLocks noChangeAspect="1"/>
          </p:cNvPicPr>
          <p:nvPr/>
        </p:nvPicPr>
        <p:blipFill>
          <a:blip r:embed="rId2"/>
          <a:stretch>
            <a:fillRect/>
          </a:stretch>
        </p:blipFill>
        <p:spPr>
          <a:xfrm>
            <a:off x="6887806" y="626345"/>
            <a:ext cx="3591390" cy="2642150"/>
          </a:xfrm>
          <a:prstGeom prst="rect">
            <a:avLst/>
          </a:prstGeom>
        </p:spPr>
      </p:pic>
      <p:pic>
        <p:nvPicPr>
          <p:cNvPr id="5" name="Imagen 4"/>
          <p:cNvPicPr>
            <a:picLocks noChangeAspect="1"/>
          </p:cNvPicPr>
          <p:nvPr/>
        </p:nvPicPr>
        <p:blipFill>
          <a:blip r:embed="rId3"/>
          <a:stretch>
            <a:fillRect/>
          </a:stretch>
        </p:blipFill>
        <p:spPr>
          <a:xfrm>
            <a:off x="6887806" y="3514278"/>
            <a:ext cx="3700966" cy="2738215"/>
          </a:xfrm>
          <a:prstGeom prst="rect">
            <a:avLst/>
          </a:prstGeom>
        </p:spPr>
      </p:pic>
      <p:pic>
        <p:nvPicPr>
          <p:cNvPr id="6" name="Imagen 5"/>
          <p:cNvPicPr>
            <a:picLocks noChangeAspect="1"/>
          </p:cNvPicPr>
          <p:nvPr/>
        </p:nvPicPr>
        <p:blipFill>
          <a:blip r:embed="rId4"/>
          <a:stretch>
            <a:fillRect/>
          </a:stretch>
        </p:blipFill>
        <p:spPr>
          <a:xfrm>
            <a:off x="9795753" y="2750750"/>
            <a:ext cx="2252171" cy="965216"/>
          </a:xfrm>
          <a:prstGeom prst="rect">
            <a:avLst/>
          </a:prstGeom>
        </p:spPr>
      </p:pic>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6404" y="858341"/>
            <a:ext cx="3912674" cy="6144550"/>
          </a:xfrm>
          <a:prstGeom prst="rect">
            <a:avLst/>
          </a:prstGeom>
        </p:spPr>
      </p:pic>
      <p:sp>
        <p:nvSpPr>
          <p:cNvPr id="2" name="CuadroTexto 1"/>
          <p:cNvSpPr txBox="1"/>
          <p:nvPr/>
        </p:nvSpPr>
        <p:spPr>
          <a:xfrm>
            <a:off x="6605081" y="6478621"/>
            <a:ext cx="4659549" cy="338554"/>
          </a:xfrm>
          <a:prstGeom prst="rect">
            <a:avLst/>
          </a:prstGeom>
          <a:noFill/>
        </p:spPr>
        <p:txBody>
          <a:bodyPr wrap="square" rtlCol="0">
            <a:spAutoFit/>
          </a:bodyPr>
          <a:lstStyle/>
          <a:p>
            <a:r>
              <a:rPr lang="es-ES_tradnl" sz="1600" dirty="0" smtClean="0"/>
              <a:t>            (Heraldo de </a:t>
            </a:r>
            <a:r>
              <a:rPr lang="es-ES_tradnl" sz="1600" dirty="0" err="1" smtClean="0"/>
              <a:t>Arag</a:t>
            </a:r>
            <a:r>
              <a:rPr lang="es-ES" sz="1600" dirty="0" err="1" smtClean="0"/>
              <a:t>ón</a:t>
            </a:r>
            <a:r>
              <a:rPr lang="es-ES" sz="1600" dirty="0" smtClean="0"/>
              <a:t>, 15 octubre, 2018)</a:t>
            </a:r>
            <a:endParaRPr lang="es-ES_tradnl" sz="1600" dirty="0"/>
          </a:p>
        </p:txBody>
      </p:sp>
      <p:sp>
        <p:nvSpPr>
          <p:cNvPr id="3" name="CuadroTexto 2"/>
          <p:cNvSpPr txBox="1"/>
          <p:nvPr/>
        </p:nvSpPr>
        <p:spPr>
          <a:xfrm>
            <a:off x="850900" y="-88899"/>
            <a:ext cx="10413730" cy="738664"/>
          </a:xfrm>
          <a:prstGeom prst="rect">
            <a:avLst/>
          </a:prstGeom>
          <a:noFill/>
        </p:spPr>
        <p:txBody>
          <a:bodyPr wrap="square" rtlCol="0">
            <a:spAutoFit/>
          </a:bodyPr>
          <a:lstStyle/>
          <a:p>
            <a:pPr algn="ctr"/>
            <a:r>
              <a:rPr lang="es-ES_tradnl" sz="2400" b="1" dirty="0" smtClean="0">
                <a:solidFill>
                  <a:schemeClr val="accent2">
                    <a:lumMod val="75000"/>
                  </a:schemeClr>
                </a:solidFill>
              </a:rPr>
              <a:t>Fondos Estructurales y de </a:t>
            </a:r>
            <a:r>
              <a:rPr lang="es-ES_tradnl" sz="2400" b="1" dirty="0" err="1" smtClean="0">
                <a:solidFill>
                  <a:schemeClr val="accent2">
                    <a:lumMod val="75000"/>
                  </a:schemeClr>
                </a:solidFill>
              </a:rPr>
              <a:t>Cohesi</a:t>
            </a:r>
            <a:r>
              <a:rPr lang="es-ES" sz="2400" b="1" dirty="0" err="1" smtClean="0">
                <a:solidFill>
                  <a:schemeClr val="accent2">
                    <a:lumMod val="75000"/>
                  </a:schemeClr>
                </a:solidFill>
              </a:rPr>
              <a:t>ón</a:t>
            </a:r>
            <a:r>
              <a:rPr lang="es-ES" sz="2400" b="1" dirty="0" smtClean="0">
                <a:solidFill>
                  <a:schemeClr val="accent2">
                    <a:lumMod val="75000"/>
                  </a:schemeClr>
                </a:solidFill>
              </a:rPr>
              <a:t> </a:t>
            </a:r>
          </a:p>
          <a:p>
            <a:pPr algn="ctr"/>
            <a:r>
              <a:rPr lang="es-ES" dirty="0" smtClean="0">
                <a:solidFill>
                  <a:schemeClr val="accent2">
                    <a:lumMod val="75000"/>
                  </a:schemeClr>
                </a:solidFill>
              </a:rPr>
              <a:t>(Aragón recibirá menos en el 2021 – 2027 por ser ahora región más desarrollada)</a:t>
            </a:r>
            <a:endParaRPr lang="es-ES_tradnl" dirty="0">
              <a:solidFill>
                <a:schemeClr val="accent2">
                  <a:lumMod val="75000"/>
                </a:schemeClr>
              </a:solidFill>
            </a:endParaRPr>
          </a:p>
        </p:txBody>
      </p:sp>
    </p:spTree>
    <p:extLst>
      <p:ext uri="{BB962C8B-B14F-4D97-AF65-F5344CB8AC3E}">
        <p14:creationId xmlns:p14="http://schemas.microsoft.com/office/powerpoint/2010/main" val="1724165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CuadroTexto 4"/>
          <p:cNvSpPr txBox="1">
            <a:spLocks noChangeArrowheads="1"/>
          </p:cNvSpPr>
          <p:nvPr/>
        </p:nvSpPr>
        <p:spPr bwMode="auto">
          <a:xfrm>
            <a:off x="1416049" y="-470693"/>
            <a:ext cx="90725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charset="2"/>
              <a:buChar char="Ø"/>
              <a:defRPr sz="3200">
                <a:solidFill>
                  <a:schemeClr val="tx1"/>
                </a:solidFill>
                <a:latin typeface="Arial" charset="0"/>
              </a:defRPr>
            </a:lvl1pPr>
            <a:lvl2pPr marL="742950" indent="-285750">
              <a:spcBef>
                <a:spcPct val="20000"/>
              </a:spcBef>
              <a:buClr>
                <a:schemeClr val="tx2"/>
              </a:buClr>
              <a:buSzPct val="50000"/>
              <a:buFont typeface="Wingdings" charset="2"/>
              <a:buChar char="l"/>
              <a:defRPr sz="2800">
                <a:solidFill>
                  <a:schemeClr val="tx1"/>
                </a:solidFill>
                <a:latin typeface="Arial" charset="0"/>
              </a:defRPr>
            </a:lvl2pPr>
            <a:lvl3pPr marL="1143000" indent="-228600">
              <a:spcBef>
                <a:spcPct val="20000"/>
              </a:spcBef>
              <a:buClr>
                <a:schemeClr val="accent2"/>
              </a:buClr>
              <a:buChar char="•"/>
              <a:defRPr sz="2400">
                <a:solidFill>
                  <a:schemeClr val="tx1"/>
                </a:solidFill>
                <a:latin typeface="Arial" charset="0"/>
              </a:defRPr>
            </a:lvl3pPr>
            <a:lvl4pPr marL="1600200" indent="-228600">
              <a:spcBef>
                <a:spcPct val="20000"/>
              </a:spcBef>
              <a:buClr>
                <a:schemeClr val="folHlink"/>
              </a:buClr>
              <a:buSzPct val="50000"/>
              <a:buFont typeface="Wingdings" charset="2"/>
              <a:buChar char="l"/>
              <a:defRPr sz="2000">
                <a:solidFill>
                  <a:schemeClr val="tx1"/>
                </a:solidFill>
                <a:latin typeface="Arial" charset="0"/>
              </a:defRPr>
            </a:lvl4pPr>
            <a:lvl5pPr marL="2057400" indent="-228600">
              <a:spcBef>
                <a:spcPct val="20000"/>
              </a:spcBef>
              <a:buClr>
                <a:schemeClr val="hlink"/>
              </a:buClr>
              <a:buChar char="•"/>
              <a:defRPr sz="2000">
                <a:solidFill>
                  <a:schemeClr val="tx1"/>
                </a:solidFill>
                <a:latin typeface="Arial"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charset="0"/>
              </a:defRPr>
            </a:lvl9pPr>
          </a:lstStyle>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 altLang="es-ES_tradnl" sz="2800" dirty="0">
              <a:solidFill>
                <a:srgbClr val="FF9A3B"/>
              </a:solidFill>
            </a:endParaRPr>
          </a:p>
          <a:p>
            <a:pPr algn="ctr">
              <a:spcBef>
                <a:spcPct val="0"/>
              </a:spcBef>
              <a:buClrTx/>
              <a:buSzTx/>
              <a:buFontTx/>
              <a:buNone/>
            </a:pPr>
            <a:endParaRPr lang="es-ES_tradnl" altLang="es-ES_tradnl" sz="2800" dirty="0">
              <a:solidFill>
                <a:srgbClr val="FF9A3B"/>
              </a:solidFill>
            </a:endParaRPr>
          </a:p>
        </p:txBody>
      </p:sp>
      <p:sp>
        <p:nvSpPr>
          <p:cNvPr id="4" name="CuadroTexto 3"/>
          <p:cNvSpPr txBox="1"/>
          <p:nvPr/>
        </p:nvSpPr>
        <p:spPr>
          <a:xfrm>
            <a:off x="0" y="73660"/>
            <a:ext cx="11983453" cy="1323439"/>
          </a:xfrm>
          <a:prstGeom prst="rect">
            <a:avLst/>
          </a:prstGeom>
          <a:noFill/>
        </p:spPr>
        <p:txBody>
          <a:bodyPr wrap="square" rtlCol="0">
            <a:spAutoFit/>
          </a:bodyPr>
          <a:lstStyle/>
          <a:p>
            <a:pPr algn="ctr"/>
            <a:r>
              <a:rPr lang="es-ES_tradnl" sz="2800" b="1" dirty="0"/>
              <a:t>Marco Financiero Plurianual 2021 – 2027: </a:t>
            </a:r>
            <a:r>
              <a:rPr lang="es-ES_tradnl" sz="2800" b="1" dirty="0">
                <a:solidFill>
                  <a:schemeClr val="accent1">
                    <a:lumMod val="75000"/>
                  </a:schemeClr>
                </a:solidFill>
              </a:rPr>
              <a:t>Fondos de </a:t>
            </a:r>
            <a:r>
              <a:rPr lang="es-ES_tradnl" sz="2800" b="1" dirty="0" err="1">
                <a:solidFill>
                  <a:schemeClr val="accent1">
                    <a:lumMod val="75000"/>
                  </a:schemeClr>
                </a:solidFill>
              </a:rPr>
              <a:t>Cohesi</a:t>
            </a:r>
            <a:r>
              <a:rPr lang="es-ES" sz="2800" b="1" dirty="0" err="1">
                <a:solidFill>
                  <a:schemeClr val="accent1">
                    <a:lumMod val="75000"/>
                  </a:schemeClr>
                </a:solidFill>
              </a:rPr>
              <a:t>ón</a:t>
            </a:r>
            <a:r>
              <a:rPr lang="es-ES_tradnl" sz="2800" b="1" dirty="0">
                <a:solidFill>
                  <a:schemeClr val="accent1">
                    <a:lumMod val="75000"/>
                  </a:schemeClr>
                </a:solidFill>
              </a:rPr>
              <a:t> </a:t>
            </a:r>
          </a:p>
          <a:p>
            <a:pPr algn="ctr"/>
            <a:r>
              <a:rPr lang="es-ES" sz="2400" b="1" dirty="0"/>
              <a:t>Reducción del presupuesto en 50.415 millones de euros</a:t>
            </a:r>
          </a:p>
          <a:p>
            <a:pPr algn="ctr"/>
            <a:endParaRPr lang="es-ES_tradnl" sz="2800" b="1" dirty="0"/>
          </a:p>
        </p:txBody>
      </p:sp>
      <p:pic>
        <p:nvPicPr>
          <p:cNvPr id="8" name="Imagen 7"/>
          <p:cNvPicPr>
            <a:picLocks noChangeAspect="1"/>
          </p:cNvPicPr>
          <p:nvPr/>
        </p:nvPicPr>
        <p:blipFill rotWithShape="1">
          <a:blip r:embed="rId2">
            <a:extLst>
              <a:ext uri="{28A0092B-C50C-407E-A947-70E740481C1C}">
                <a14:useLocalDpi xmlns:a14="http://schemas.microsoft.com/office/drawing/2010/main" val="0"/>
              </a:ext>
            </a:extLst>
          </a:blip>
          <a:srcRect b="23515"/>
          <a:stretch/>
        </p:blipFill>
        <p:spPr>
          <a:xfrm>
            <a:off x="233236" y="1118937"/>
            <a:ext cx="5997912" cy="4434781"/>
          </a:xfrm>
          <a:prstGeom prst="rect">
            <a:avLst/>
          </a:prstGeom>
        </p:spPr>
      </p:pic>
      <p:sp>
        <p:nvSpPr>
          <p:cNvPr id="7" name="CuadroTexto 6"/>
          <p:cNvSpPr txBox="1"/>
          <p:nvPr/>
        </p:nvSpPr>
        <p:spPr>
          <a:xfrm>
            <a:off x="806110" y="5709536"/>
            <a:ext cx="4451684" cy="307777"/>
          </a:xfrm>
          <a:prstGeom prst="rect">
            <a:avLst/>
          </a:prstGeom>
          <a:noFill/>
        </p:spPr>
        <p:txBody>
          <a:bodyPr wrap="square" rtlCol="0">
            <a:spAutoFit/>
          </a:bodyPr>
          <a:lstStyle/>
          <a:p>
            <a:r>
              <a:rPr lang="es-ES" sz="1400" dirty="0"/>
              <a:t>Fuente: Comisión Europea, elaboración Serafín Pazos-Vidal</a:t>
            </a:r>
            <a:endParaRPr lang="es-ES_tradnl" sz="1400" dirty="0"/>
          </a:p>
        </p:txBody>
      </p:sp>
      <p:sp>
        <p:nvSpPr>
          <p:cNvPr id="9" name="Rectangle 2"/>
          <p:cNvSpPr>
            <a:spLocks noChangeArrowheads="1"/>
          </p:cNvSpPr>
          <p:nvPr/>
        </p:nvSpPr>
        <p:spPr bwMode="auto">
          <a:xfrm>
            <a:off x="267324" y="13451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s-ES_tradnl"/>
          </a:p>
        </p:txBody>
      </p:sp>
      <p:sp>
        <p:nvSpPr>
          <p:cNvPr id="2" name="CuadroTexto 1"/>
          <p:cNvSpPr txBox="1"/>
          <p:nvPr/>
        </p:nvSpPr>
        <p:spPr>
          <a:xfrm>
            <a:off x="409074" y="5626081"/>
            <a:ext cx="5909511" cy="307777"/>
          </a:xfrm>
          <a:prstGeom prst="rect">
            <a:avLst/>
          </a:prstGeom>
          <a:noFill/>
        </p:spPr>
        <p:txBody>
          <a:bodyPr wrap="square" rtlCol="0">
            <a:spAutoFit/>
          </a:bodyPr>
          <a:lstStyle/>
          <a:p>
            <a:r>
              <a:rPr lang="es-ES_tradnl" sz="1400"/>
              <a:t>                     </a:t>
            </a:r>
            <a:endParaRPr lang="es-ES_tradnl" sz="1400" dirty="0"/>
          </a:p>
        </p:txBody>
      </p:sp>
      <p:sp>
        <p:nvSpPr>
          <p:cNvPr id="3" name="CuadroTexto 2"/>
          <p:cNvSpPr txBox="1"/>
          <p:nvPr/>
        </p:nvSpPr>
        <p:spPr>
          <a:xfrm>
            <a:off x="6547875" y="1458890"/>
            <a:ext cx="5118850" cy="3754874"/>
          </a:xfrm>
          <a:prstGeom prst="rect">
            <a:avLst/>
          </a:prstGeom>
          <a:noFill/>
        </p:spPr>
        <p:txBody>
          <a:bodyPr wrap="square" rtlCol="0">
            <a:spAutoFit/>
          </a:bodyPr>
          <a:lstStyle/>
          <a:p>
            <a:pPr algn="r"/>
            <a:r>
              <a:rPr lang="es-ES_tradnl" sz="1200" b="1" dirty="0"/>
              <a:t>Millones de euros</a:t>
            </a:r>
            <a:endParaRPr lang="es-ES" dirty="0"/>
          </a:p>
          <a:p>
            <a:pPr algn="just"/>
            <a:r>
              <a:rPr lang="es-ES" sz="1600" dirty="0"/>
              <a:t>Regiones menos desarrolladas aumentan </a:t>
            </a:r>
            <a:r>
              <a:rPr lang="is-IS" sz="1600" dirty="0"/>
              <a:t>…...…  +</a:t>
            </a:r>
            <a:r>
              <a:rPr lang="es-ES" sz="1600" dirty="0"/>
              <a:t> 11.243</a:t>
            </a:r>
          </a:p>
          <a:p>
            <a:pPr algn="just"/>
            <a:r>
              <a:rPr lang="es-ES" sz="1600" dirty="0"/>
              <a:t> </a:t>
            </a:r>
          </a:p>
          <a:p>
            <a:pPr algn="just"/>
            <a:r>
              <a:rPr lang="es-ES" sz="1600" dirty="0"/>
              <a:t>Regiones en transición aumentan </a:t>
            </a:r>
            <a:r>
              <a:rPr lang="is-IS" sz="1600" dirty="0"/>
              <a:t>….....................  +</a:t>
            </a:r>
            <a:r>
              <a:rPr lang="es-ES" sz="1600" dirty="0"/>
              <a:t> 8.500</a:t>
            </a:r>
          </a:p>
          <a:p>
            <a:pPr algn="just"/>
            <a:r>
              <a:rPr lang="es-ES" sz="1600" dirty="0"/>
              <a:t> </a:t>
            </a:r>
          </a:p>
          <a:p>
            <a:pPr algn="just"/>
            <a:r>
              <a:rPr lang="es-ES" sz="1600" dirty="0"/>
              <a:t>Regiones más desarrolladas disminuyen </a:t>
            </a:r>
            <a:r>
              <a:rPr lang="is-IS" sz="1600" dirty="0"/>
              <a:t>…..........  -</a:t>
            </a:r>
            <a:r>
              <a:rPr lang="es-ES" sz="1600" dirty="0"/>
              <a:t> 29.067</a:t>
            </a:r>
            <a:endParaRPr lang="es-ES_tradnl" sz="1600" dirty="0"/>
          </a:p>
          <a:p>
            <a:pPr algn="just"/>
            <a:r>
              <a:rPr lang="es-ES_tradnl" sz="1600" b="1" dirty="0">
                <a:solidFill>
                  <a:schemeClr val="accent2">
                    <a:lumMod val="75000"/>
                  </a:schemeClr>
                </a:solidFill>
              </a:rPr>
              <a:t>(entre ellas </a:t>
            </a:r>
            <a:r>
              <a:rPr lang="es-ES_tradnl" sz="1600" b="1" dirty="0" err="1">
                <a:solidFill>
                  <a:schemeClr val="accent2">
                    <a:lumMod val="75000"/>
                  </a:schemeClr>
                </a:solidFill>
              </a:rPr>
              <a:t>Arag</a:t>
            </a:r>
            <a:r>
              <a:rPr lang="es-ES" sz="1600" b="1" dirty="0" err="1">
                <a:solidFill>
                  <a:schemeClr val="accent2">
                    <a:lumMod val="75000"/>
                  </a:schemeClr>
                </a:solidFill>
              </a:rPr>
              <a:t>ón</a:t>
            </a:r>
            <a:r>
              <a:rPr lang="es-ES" sz="1600" b="1" dirty="0">
                <a:solidFill>
                  <a:schemeClr val="accent2">
                    <a:lumMod val="75000"/>
                  </a:schemeClr>
                </a:solidFill>
              </a:rPr>
              <a:t>).</a:t>
            </a:r>
          </a:p>
          <a:p>
            <a:pPr algn="just"/>
            <a:endParaRPr lang="es-ES_tradnl" sz="1600" dirty="0"/>
          </a:p>
          <a:p>
            <a:pPr algn="just"/>
            <a:r>
              <a:rPr lang="es-ES_tradnl" sz="1600" dirty="0" err="1"/>
              <a:t>Cooperaci</a:t>
            </a:r>
            <a:r>
              <a:rPr lang="es-ES" sz="1600" dirty="0" err="1"/>
              <a:t>ón</a:t>
            </a:r>
            <a:r>
              <a:rPr lang="es-ES" sz="1600" dirty="0"/>
              <a:t> territorial disminuye</a:t>
            </a:r>
            <a:r>
              <a:rPr lang="is-IS" sz="1600" dirty="0"/>
              <a:t>….......................  -</a:t>
            </a:r>
            <a:r>
              <a:rPr lang="es-ES" sz="1600" dirty="0"/>
              <a:t> 2.382</a:t>
            </a:r>
          </a:p>
          <a:p>
            <a:pPr algn="just"/>
            <a:endParaRPr lang="es-ES" sz="1600" dirty="0"/>
          </a:p>
          <a:p>
            <a:pPr algn="just"/>
            <a:r>
              <a:rPr lang="es-ES" sz="1600" dirty="0"/>
              <a:t>Fondo de Cohesión disminuye</a:t>
            </a:r>
            <a:r>
              <a:rPr lang="is-IS" sz="1600" dirty="0"/>
              <a:t>…...........................  -</a:t>
            </a:r>
            <a:r>
              <a:rPr lang="es-ES" sz="1600" dirty="0"/>
              <a:t> 35.500</a:t>
            </a:r>
            <a:endParaRPr lang="es-ES_tradnl" sz="1600" dirty="0"/>
          </a:p>
          <a:p>
            <a:pPr algn="just"/>
            <a:endParaRPr lang="es-ES_tradnl" sz="1600" dirty="0"/>
          </a:p>
          <a:p>
            <a:pPr algn="just"/>
            <a:r>
              <a:rPr lang="es-ES_tradnl" sz="1600" b="1" dirty="0"/>
              <a:t>Regiones desfavorecidas (OMR y LPD) </a:t>
            </a:r>
            <a:r>
              <a:rPr lang="es-ES_tradnl" sz="1600" dirty="0"/>
              <a:t>solo se contempla Laponia y las Insulares </a:t>
            </a:r>
            <a:r>
              <a:rPr lang="es-ES_tradnl" sz="1600" dirty="0" err="1"/>
              <a:t>ultraperif</a:t>
            </a:r>
            <a:r>
              <a:rPr lang="es-ES" sz="1600" dirty="0" err="1"/>
              <a:t>éricas</a:t>
            </a:r>
            <a:endParaRPr lang="es-ES_tradnl" sz="1600" dirty="0"/>
          </a:p>
          <a:p>
            <a:pPr algn="just"/>
            <a:endParaRPr lang="es-ES_tradnl" dirty="0"/>
          </a:p>
        </p:txBody>
      </p:sp>
      <p:sp>
        <p:nvSpPr>
          <p:cNvPr id="6" name="CuadroTexto 5"/>
          <p:cNvSpPr txBox="1"/>
          <p:nvPr/>
        </p:nvSpPr>
        <p:spPr>
          <a:xfrm>
            <a:off x="6547875" y="5004993"/>
            <a:ext cx="5027200" cy="923330"/>
          </a:xfrm>
          <a:prstGeom prst="rect">
            <a:avLst/>
          </a:prstGeom>
          <a:noFill/>
        </p:spPr>
        <p:txBody>
          <a:bodyPr wrap="square" rtlCol="0">
            <a:spAutoFit/>
          </a:bodyPr>
          <a:lstStyle/>
          <a:p>
            <a:pPr algn="just"/>
            <a:r>
              <a:rPr lang="es-ES_tradnl" b="1" dirty="0"/>
              <a:t>España seguir</a:t>
            </a:r>
            <a:r>
              <a:rPr lang="es-ES" b="1" dirty="0"/>
              <a:t>á sin recibir </a:t>
            </a:r>
            <a:r>
              <a:rPr lang="es-ES_tradnl" b="1" dirty="0"/>
              <a:t>Fondos de </a:t>
            </a:r>
            <a:r>
              <a:rPr lang="es-ES_tradnl" b="1" dirty="0" err="1"/>
              <a:t>Cohesi</a:t>
            </a:r>
            <a:r>
              <a:rPr lang="es-ES" b="1" dirty="0" err="1"/>
              <a:t>ón</a:t>
            </a:r>
            <a:r>
              <a:rPr lang="es-ES" b="1" dirty="0"/>
              <a:t> si no se tienen </a:t>
            </a:r>
            <a:r>
              <a:rPr lang="es-ES_tradnl" b="1" dirty="0"/>
              <a:t>en cuenta las “Zonas </a:t>
            </a:r>
            <a:r>
              <a:rPr lang="es-ES" b="1" dirty="0"/>
              <a:t>Escasamente Pobladas”</a:t>
            </a:r>
            <a:endParaRPr lang="es-ES_tradnl" b="1" dirty="0"/>
          </a:p>
        </p:txBody>
      </p:sp>
      <p:sp>
        <p:nvSpPr>
          <p:cNvPr id="5" name="CuadroTexto 4">
            <a:extLst>
              <a:ext uri="{FF2B5EF4-FFF2-40B4-BE49-F238E27FC236}">
                <a16:creationId xmlns:a16="http://schemas.microsoft.com/office/drawing/2014/main" xmlns="" id="{AEFCAE1A-727C-D146-80AC-E3CDBF742A30}"/>
              </a:ext>
            </a:extLst>
          </p:cNvPr>
          <p:cNvSpPr txBox="1"/>
          <p:nvPr/>
        </p:nvSpPr>
        <p:spPr>
          <a:xfrm>
            <a:off x="573024" y="6021938"/>
            <a:ext cx="11002051" cy="923330"/>
          </a:xfrm>
          <a:prstGeom prst="rect">
            <a:avLst/>
          </a:prstGeom>
          <a:noFill/>
        </p:spPr>
        <p:txBody>
          <a:bodyPr wrap="square" rtlCol="0">
            <a:spAutoFit/>
          </a:bodyPr>
          <a:lstStyle/>
          <a:p>
            <a:pPr algn="just"/>
            <a:r>
              <a:rPr lang="es-ES" b="1" dirty="0">
                <a:solidFill>
                  <a:srgbClr val="C00000"/>
                </a:solidFill>
              </a:rPr>
              <a:t>La Franja Céltica y la Serranía Celtibérica</a:t>
            </a:r>
            <a:r>
              <a:rPr lang="es-ES" dirty="0">
                <a:solidFill>
                  <a:srgbClr val="C00000"/>
                </a:solidFill>
              </a:rPr>
              <a:t>, deben considerarse “</a:t>
            </a:r>
            <a:r>
              <a:rPr lang="es-ES" b="1" dirty="0">
                <a:solidFill>
                  <a:srgbClr val="C00000"/>
                </a:solidFill>
              </a:rPr>
              <a:t>Regiones menos desarrolladas</a:t>
            </a:r>
            <a:r>
              <a:rPr lang="es-ES" dirty="0">
                <a:solidFill>
                  <a:srgbClr val="C00000"/>
                </a:solidFill>
              </a:rPr>
              <a:t>” y entrar en las partidas de “</a:t>
            </a:r>
            <a:r>
              <a:rPr lang="es-ES" b="1" dirty="0">
                <a:solidFill>
                  <a:srgbClr val="C00000"/>
                </a:solidFill>
              </a:rPr>
              <a:t>Cooperación Territorial</a:t>
            </a:r>
            <a:r>
              <a:rPr lang="es-ES" dirty="0">
                <a:solidFill>
                  <a:srgbClr val="C00000"/>
                </a:solidFill>
              </a:rPr>
              <a:t>” y del ”</a:t>
            </a:r>
            <a:r>
              <a:rPr lang="es-ES" b="1" dirty="0">
                <a:solidFill>
                  <a:srgbClr val="C00000"/>
                </a:solidFill>
              </a:rPr>
              <a:t>Fondo de Cohesión</a:t>
            </a:r>
            <a:r>
              <a:rPr lang="es-ES" dirty="0">
                <a:solidFill>
                  <a:srgbClr val="C00000"/>
                </a:solidFill>
              </a:rPr>
              <a:t>”, y ser destinatarias de una </a:t>
            </a:r>
            <a:r>
              <a:rPr lang="es-ES" b="1" dirty="0">
                <a:solidFill>
                  <a:srgbClr val="C00000"/>
                </a:solidFill>
              </a:rPr>
              <a:t>Inversión Territorial Integrada</a:t>
            </a:r>
            <a:r>
              <a:rPr lang="es-ES" dirty="0">
                <a:solidFill>
                  <a:srgbClr val="C00000"/>
                </a:solidFill>
              </a:rPr>
              <a:t>.</a:t>
            </a:r>
          </a:p>
        </p:txBody>
      </p:sp>
    </p:spTree>
    <p:extLst>
      <p:ext uri="{BB962C8B-B14F-4D97-AF65-F5344CB8AC3E}">
        <p14:creationId xmlns:p14="http://schemas.microsoft.com/office/powerpoint/2010/main" val="16996923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183409" y="143422"/>
            <a:ext cx="12100833" cy="549275"/>
          </a:xfrm>
        </p:spPr>
        <p:txBody>
          <a:bodyPr>
            <a:noAutofit/>
          </a:bodyPr>
          <a:lstStyle/>
          <a:p>
            <a:pPr algn="ctr">
              <a:defRPr/>
            </a:pPr>
            <a:r>
              <a:rPr lang="es-ES" sz="2800" b="1" dirty="0">
                <a:solidFill>
                  <a:schemeClr val="accent2">
                    <a:lumMod val="75000"/>
                  </a:schemeClr>
                </a:solidFill>
              </a:rPr>
              <a:t>Aragón comparte con otras Comunidades tres </a:t>
            </a:r>
            <a:r>
              <a:rPr lang="es-ES" sz="2800" b="1" dirty="0" smtClean="0">
                <a:solidFill>
                  <a:schemeClr val="accent2">
                    <a:lumMod val="75000"/>
                  </a:schemeClr>
                </a:solidFill>
              </a:rPr>
              <a:t>“Zonas </a:t>
            </a:r>
            <a:r>
              <a:rPr lang="es-ES" sz="2800" b="1" dirty="0">
                <a:solidFill>
                  <a:schemeClr val="accent2">
                    <a:lumMod val="75000"/>
                  </a:schemeClr>
                </a:solidFill>
              </a:rPr>
              <a:t>Escasamente Pobladas”</a:t>
            </a:r>
            <a:endParaRPr lang="es-ES" sz="2800" b="1" dirty="0">
              <a:solidFill>
                <a:schemeClr val="accent2">
                  <a:lumMod val="75000"/>
                </a:schemeClr>
              </a:solidFill>
              <a:latin typeface="Tahoma" charset="0"/>
              <a:ea typeface="ＭＳ Ｐゴシック" charset="0"/>
              <a:cs typeface="ＭＳ Ｐゴシック" charset="0"/>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3900" y="953506"/>
            <a:ext cx="5708757" cy="5193294"/>
          </a:xfrm>
          <a:prstGeom prst="rect">
            <a:avLst/>
          </a:prstGeom>
        </p:spPr>
      </p:pic>
      <p:sp>
        <p:nvSpPr>
          <p:cNvPr id="6" name="CuadroTexto 5"/>
          <p:cNvSpPr txBox="1"/>
          <p:nvPr/>
        </p:nvSpPr>
        <p:spPr>
          <a:xfrm>
            <a:off x="6013784" y="6233028"/>
            <a:ext cx="5596690" cy="338554"/>
          </a:xfrm>
          <a:prstGeom prst="rect">
            <a:avLst/>
          </a:prstGeom>
          <a:noFill/>
        </p:spPr>
        <p:txBody>
          <a:bodyPr wrap="square" rtlCol="0">
            <a:spAutoFit/>
          </a:bodyPr>
          <a:lstStyle/>
          <a:p>
            <a:pPr algn="ctr"/>
            <a:r>
              <a:rPr lang="es-ES_tradnl" sz="1600" b="1" dirty="0"/>
              <a:t>Mapa de las “</a:t>
            </a:r>
            <a:r>
              <a:rPr lang="es-ES" sz="1600" b="1" dirty="0"/>
              <a:t>Áreas Escasamente Pobladas”. </a:t>
            </a:r>
            <a:r>
              <a:rPr lang="es-ES" sz="1600" dirty="0"/>
              <a:t>(Pilar Burillo, 2017)</a:t>
            </a:r>
            <a:endParaRPr lang="es-ES_tradnl" sz="1600" dirty="0"/>
          </a:p>
        </p:txBody>
      </p:sp>
      <p:pic>
        <p:nvPicPr>
          <p:cNvPr id="7" name="Imagen 6" descr="imgenesconresolucinde100/16.%20Distribución%20de%20la%20Población%20de%20Aragón%20por%20Territorios_rec.png"/>
          <p:cNvPicPr/>
          <p:nvPr/>
        </p:nvPicPr>
        <p:blipFill>
          <a:blip r:embed="rId3">
            <a:extLst>
              <a:ext uri="{28A0092B-C50C-407E-A947-70E740481C1C}">
                <a14:useLocalDpi xmlns:a14="http://schemas.microsoft.com/office/drawing/2010/main" val="0"/>
              </a:ext>
            </a:extLst>
          </a:blip>
          <a:srcRect/>
          <a:stretch>
            <a:fillRect/>
          </a:stretch>
        </p:blipFill>
        <p:spPr bwMode="auto">
          <a:xfrm>
            <a:off x="527652" y="1752600"/>
            <a:ext cx="5092299" cy="3327400"/>
          </a:xfrm>
          <a:prstGeom prst="rect">
            <a:avLst/>
          </a:prstGeom>
          <a:noFill/>
          <a:ln>
            <a:noFill/>
          </a:ln>
        </p:spPr>
      </p:pic>
      <p:sp>
        <p:nvSpPr>
          <p:cNvPr id="4" name="CuadroTexto 3"/>
          <p:cNvSpPr txBox="1"/>
          <p:nvPr/>
        </p:nvSpPr>
        <p:spPr>
          <a:xfrm>
            <a:off x="342900" y="5334000"/>
            <a:ext cx="5277051" cy="523220"/>
          </a:xfrm>
          <a:prstGeom prst="rect">
            <a:avLst/>
          </a:prstGeom>
          <a:noFill/>
        </p:spPr>
        <p:txBody>
          <a:bodyPr wrap="square" rtlCol="0">
            <a:spAutoFit/>
          </a:bodyPr>
          <a:lstStyle/>
          <a:p>
            <a:pPr algn="ctr"/>
            <a:r>
              <a:rPr lang="es-ES_tradnl" sz="2800" b="1" dirty="0" smtClean="0">
                <a:solidFill>
                  <a:schemeClr val="accent2">
                    <a:lumMod val="50000"/>
                  </a:schemeClr>
                </a:solidFill>
              </a:rPr>
              <a:t>! No solo Existe Teruel !</a:t>
            </a:r>
            <a:endParaRPr lang="es-ES_tradnl" sz="2800" b="1" dirty="0">
              <a:solidFill>
                <a:schemeClr val="accent2">
                  <a:lumMod val="50000"/>
                </a:schemeClr>
              </a:solidFill>
            </a:endParaRPr>
          </a:p>
        </p:txBody>
      </p:sp>
    </p:spTree>
    <p:extLst>
      <p:ext uri="{BB962C8B-B14F-4D97-AF65-F5344CB8AC3E}">
        <p14:creationId xmlns:p14="http://schemas.microsoft.com/office/powerpoint/2010/main" val="10798361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5525835" y="355600"/>
            <a:ext cx="6598070" cy="1988226"/>
          </a:xfrm>
        </p:spPr>
        <p:txBody>
          <a:bodyPr>
            <a:normAutofit fontScale="90000"/>
          </a:bodyPr>
          <a:lstStyle/>
          <a:p>
            <a:pPr algn="ctr" eaLnBrk="1" hangingPunct="1">
              <a:defRPr/>
            </a:pPr>
            <a:r>
              <a:rPr lang="es-ES" sz="2000" b="1" dirty="0" smtClean="0">
                <a:solidFill>
                  <a:schemeClr val="accent2">
                    <a:lumMod val="75000"/>
                  </a:schemeClr>
                </a:solidFill>
                <a:latin typeface="Tahoma" charset="0"/>
                <a:ea typeface="ＭＳ Ｐゴシック" charset="0"/>
                <a:cs typeface="ＭＳ Ｐゴシック" charset="0"/>
              </a:rPr>
              <a:t>El 3 de julio de 2020 se reunieron en Soria</a:t>
            </a:r>
            <a:br>
              <a:rPr lang="es-ES" sz="2000" b="1" dirty="0" smtClean="0">
                <a:solidFill>
                  <a:schemeClr val="accent2">
                    <a:lumMod val="75000"/>
                  </a:schemeClr>
                </a:solidFill>
                <a:latin typeface="Tahoma" charset="0"/>
                <a:ea typeface="ＭＳ Ｐゴシック" charset="0"/>
                <a:cs typeface="ＭＳ Ｐゴシック" charset="0"/>
              </a:rPr>
            </a:br>
            <a:r>
              <a:rPr lang="es-ES" sz="2000" b="1" dirty="0" smtClean="0">
                <a:solidFill>
                  <a:schemeClr val="accent2">
                    <a:lumMod val="75000"/>
                  </a:schemeClr>
                </a:solidFill>
                <a:latin typeface="Tahoma" charset="0"/>
                <a:ea typeface="ＭＳ Ｐゴシック" charset="0"/>
                <a:cs typeface="ＭＳ Ｐゴシック" charset="0"/>
              </a:rPr>
              <a:t> los presidentes de </a:t>
            </a:r>
            <a:br>
              <a:rPr lang="es-ES" sz="2000" b="1" dirty="0" smtClean="0">
                <a:solidFill>
                  <a:schemeClr val="accent2">
                    <a:lumMod val="75000"/>
                  </a:schemeClr>
                </a:solidFill>
                <a:latin typeface="Tahoma" charset="0"/>
                <a:ea typeface="ＭＳ Ｐゴシック" charset="0"/>
                <a:cs typeface="ＭＳ Ｐゴシック" charset="0"/>
              </a:rPr>
            </a:br>
            <a:r>
              <a:rPr lang="es-ES" sz="2000" b="1" dirty="0" smtClean="0">
                <a:solidFill>
                  <a:schemeClr val="accent2">
                    <a:lumMod val="75000"/>
                  </a:schemeClr>
                </a:solidFill>
                <a:latin typeface="Tahoma" charset="0"/>
                <a:ea typeface="ＭＳ Ｐゴシック" charset="0"/>
                <a:cs typeface="ＭＳ Ｐゴシック" charset="0"/>
              </a:rPr>
              <a:t>Aragón, Castilla-La Mancha y </a:t>
            </a:r>
            <a:r>
              <a:rPr lang="es-ES" sz="2000" b="1" dirty="0">
                <a:solidFill>
                  <a:schemeClr val="accent2">
                    <a:lumMod val="75000"/>
                  </a:schemeClr>
                </a:solidFill>
                <a:latin typeface="Tahoma" charset="0"/>
                <a:ea typeface="ＭＳ Ｐゴシック" charset="0"/>
                <a:cs typeface="ＭＳ Ｐゴシック" charset="0"/>
              </a:rPr>
              <a:t> </a:t>
            </a:r>
            <a:r>
              <a:rPr lang="es-ES" sz="2000" b="1" dirty="0" smtClean="0">
                <a:solidFill>
                  <a:schemeClr val="accent2">
                    <a:lumMod val="75000"/>
                  </a:schemeClr>
                </a:solidFill>
                <a:latin typeface="Tahoma" charset="0"/>
                <a:ea typeface="ＭＳ Ｐゴシック" charset="0"/>
                <a:cs typeface="ＭＳ Ｐゴシック" charset="0"/>
              </a:rPr>
              <a:t>Castilla y León</a:t>
            </a:r>
            <a:br>
              <a:rPr lang="es-ES" sz="2000" b="1" dirty="0" smtClean="0">
                <a:solidFill>
                  <a:schemeClr val="accent2">
                    <a:lumMod val="75000"/>
                  </a:schemeClr>
                </a:solidFill>
                <a:latin typeface="Tahoma" charset="0"/>
                <a:ea typeface="ＭＳ Ｐゴシック" charset="0"/>
                <a:cs typeface="ＭＳ Ｐゴシック" charset="0"/>
              </a:rPr>
            </a:br>
            <a:r>
              <a:rPr lang="es-ES" sz="2000" b="1" dirty="0" smtClean="0">
                <a:solidFill>
                  <a:schemeClr val="accent2">
                    <a:lumMod val="75000"/>
                  </a:schemeClr>
                </a:solidFill>
                <a:latin typeface="Tahoma" charset="0"/>
                <a:ea typeface="ＭＳ Ｐゴシック" charset="0"/>
                <a:cs typeface="ＭＳ Ｐゴシック" charset="0"/>
              </a:rPr>
              <a:t/>
            </a:r>
            <a:br>
              <a:rPr lang="es-ES" sz="2000" b="1" dirty="0" smtClean="0">
                <a:solidFill>
                  <a:schemeClr val="accent2">
                    <a:lumMod val="75000"/>
                  </a:schemeClr>
                </a:solidFill>
                <a:latin typeface="Tahoma" charset="0"/>
                <a:ea typeface="ＭＳ Ｐゴシック" charset="0"/>
                <a:cs typeface="ＭＳ Ｐゴシック" charset="0"/>
              </a:rPr>
            </a:br>
            <a:r>
              <a:rPr lang="es-ES" sz="2000" dirty="0" smtClean="0">
                <a:solidFill>
                  <a:schemeClr val="accent2">
                    <a:lumMod val="75000"/>
                  </a:schemeClr>
                </a:solidFill>
                <a:latin typeface="Tahoma" charset="0"/>
                <a:ea typeface="ＭＳ Ｐゴシック" charset="0"/>
                <a:cs typeface="ＭＳ Ｐゴシック" charset="0"/>
              </a:rPr>
              <a:t>(El 15 de diciembre en Talavera de la Reina</a:t>
            </a:r>
            <a:br>
              <a:rPr lang="es-ES" sz="2000" dirty="0" smtClean="0">
                <a:solidFill>
                  <a:schemeClr val="accent2">
                    <a:lumMod val="75000"/>
                  </a:schemeClr>
                </a:solidFill>
                <a:latin typeface="Tahoma" charset="0"/>
                <a:ea typeface="ＭＳ Ｐゴシック" charset="0"/>
                <a:cs typeface="ＭＳ Ｐゴシック" charset="0"/>
              </a:rPr>
            </a:br>
            <a:r>
              <a:rPr lang="es-ES" sz="2000" dirty="0" smtClean="0">
                <a:solidFill>
                  <a:schemeClr val="accent2">
                    <a:lumMod val="75000"/>
                  </a:schemeClr>
                </a:solidFill>
                <a:latin typeface="Tahoma" charset="0"/>
                <a:ea typeface="ＭＳ Ｐゴシック" charset="0"/>
                <a:cs typeface="ＭＳ Ｐゴシック" charset="0"/>
              </a:rPr>
              <a:t>El 13 de marzo de de 2021 en Albarracín)</a:t>
            </a:r>
            <a:br>
              <a:rPr lang="es-ES" sz="2000" dirty="0" smtClean="0">
                <a:solidFill>
                  <a:schemeClr val="accent2">
                    <a:lumMod val="75000"/>
                  </a:schemeClr>
                </a:solidFill>
                <a:latin typeface="Tahoma" charset="0"/>
                <a:ea typeface="ＭＳ Ｐゴシック" charset="0"/>
                <a:cs typeface="ＭＳ Ｐゴシック" charset="0"/>
              </a:rPr>
            </a:br>
            <a:r>
              <a:rPr lang="es-ES" sz="2000" b="1" dirty="0" smtClean="0">
                <a:solidFill>
                  <a:schemeClr val="accent2">
                    <a:lumMod val="75000"/>
                  </a:schemeClr>
                </a:solidFill>
                <a:latin typeface="Tahoma" charset="0"/>
                <a:ea typeface="ＭＳ Ｐゴシック" charset="0"/>
                <a:cs typeface="ＭＳ Ｐゴシック" charset="0"/>
              </a:rPr>
              <a:t> </a:t>
            </a:r>
            <a:r>
              <a:rPr lang="es-ES" sz="2000" b="1" dirty="0" smtClean="0">
                <a:latin typeface="Tahoma" charset="0"/>
                <a:ea typeface="ＭＳ Ｐゴシック" charset="0"/>
                <a:cs typeface="ＭＳ Ｐゴシック" charset="0"/>
              </a:rPr>
              <a:t/>
            </a:r>
            <a:br>
              <a:rPr lang="es-ES" sz="2000" b="1" dirty="0" smtClean="0">
                <a:latin typeface="Tahoma" charset="0"/>
                <a:ea typeface="ＭＳ Ｐゴシック" charset="0"/>
                <a:cs typeface="ＭＳ Ｐゴシック" charset="0"/>
              </a:rPr>
            </a:br>
            <a:endParaRPr lang="es-ES" sz="2000" dirty="0">
              <a:latin typeface="Tahoma" charset="0"/>
              <a:ea typeface="ＭＳ Ｐゴシック" charset="0"/>
              <a:cs typeface="ＭＳ Ｐゴシック" charset="0"/>
            </a:endParaRPr>
          </a:p>
        </p:txBody>
      </p:sp>
      <p:sp>
        <p:nvSpPr>
          <p:cNvPr id="2" name="CuadroTexto 1"/>
          <p:cNvSpPr txBox="1"/>
          <p:nvPr/>
        </p:nvSpPr>
        <p:spPr>
          <a:xfrm>
            <a:off x="372617" y="2772405"/>
            <a:ext cx="11290846" cy="3416320"/>
          </a:xfrm>
          <a:prstGeom prst="rect">
            <a:avLst/>
          </a:prstGeom>
          <a:noFill/>
        </p:spPr>
        <p:txBody>
          <a:bodyPr wrap="square" rtlCol="0">
            <a:spAutoFit/>
          </a:bodyPr>
          <a:lstStyle/>
          <a:p>
            <a:pPr algn="just"/>
            <a:r>
              <a:rPr lang="es-ES" dirty="0" smtClean="0"/>
              <a:t>Anunciaron hacer </a:t>
            </a:r>
            <a:r>
              <a:rPr lang="es-ES" dirty="0"/>
              <a:t>una </a:t>
            </a:r>
            <a:r>
              <a:rPr lang="es-ES" b="1" dirty="0"/>
              <a:t>reclamación conjunta al Ejecutivo central</a:t>
            </a:r>
            <a:r>
              <a:rPr lang="es-ES" dirty="0"/>
              <a:t> para que "</a:t>
            </a:r>
            <a:r>
              <a:rPr lang="es-ES" b="1" dirty="0"/>
              <a:t>realice una notificación a la Comisión Europea</a:t>
            </a:r>
            <a:r>
              <a:rPr lang="es-ES" dirty="0"/>
              <a:t> para que se produzca </a:t>
            </a:r>
            <a:r>
              <a:rPr lang="es-ES" b="1" dirty="0"/>
              <a:t>una modificación del mapa español de ayudas europeas aplicable el actual período de programación y al período 2021-2027</a:t>
            </a:r>
            <a:r>
              <a:rPr lang="es-ES" dirty="0" smtClean="0"/>
              <a:t>".</a:t>
            </a:r>
            <a:r>
              <a:rPr lang="es-ES_tradnl" dirty="0"/>
              <a:t> </a:t>
            </a:r>
            <a:r>
              <a:rPr lang="es-ES" dirty="0" smtClean="0"/>
              <a:t>“La </a:t>
            </a:r>
            <a:r>
              <a:rPr lang="es-ES" dirty="0"/>
              <a:t>finalidad es que las provincias de </a:t>
            </a:r>
            <a:r>
              <a:rPr lang="es-ES" b="1" dirty="0">
                <a:solidFill>
                  <a:srgbClr val="C00000"/>
                </a:solidFill>
              </a:rPr>
              <a:t>Cuenca, Soria y Teruel, que tienen una densidad de población de 12,5 habitantes por kilómetro cuadrado</a:t>
            </a:r>
            <a:r>
              <a:rPr lang="es-ES" dirty="0"/>
              <a:t>, reciban la consideración de </a:t>
            </a:r>
            <a:r>
              <a:rPr lang="es-ES" b="1" dirty="0">
                <a:solidFill>
                  <a:srgbClr val="C00000"/>
                </a:solidFill>
              </a:rPr>
              <a:t>'zona con muy baja densidad de población' </a:t>
            </a:r>
            <a:r>
              <a:rPr lang="es-ES" dirty="0"/>
              <a:t>y, por tanto, se </a:t>
            </a:r>
            <a:r>
              <a:rPr lang="es-ES" b="1" dirty="0"/>
              <a:t>les pueda aplicar el régimen especial </a:t>
            </a:r>
            <a:r>
              <a:rPr lang="es-ES" dirty="0"/>
              <a:t>de ayudas de compensación a las actividades económicas que </a:t>
            </a:r>
            <a:r>
              <a:rPr lang="es-ES" b="1" dirty="0"/>
              <a:t>tienen aprobado los países </a:t>
            </a:r>
            <a:r>
              <a:rPr lang="es-ES" b="1" dirty="0" smtClean="0"/>
              <a:t>nórdicos</a:t>
            </a:r>
            <a:r>
              <a:rPr lang="es-ES" dirty="0" smtClean="0"/>
              <a:t>”.  </a:t>
            </a:r>
          </a:p>
          <a:p>
            <a:pPr algn="just"/>
            <a:endParaRPr lang="es-ES" dirty="0"/>
          </a:p>
          <a:p>
            <a:pPr algn="just"/>
            <a:r>
              <a:rPr lang="es-ES" dirty="0" smtClean="0"/>
              <a:t>También afirmaron que </a:t>
            </a:r>
            <a:r>
              <a:rPr lang="es-ES_tradnl" b="1" dirty="0" smtClean="0"/>
              <a:t>“</a:t>
            </a:r>
            <a:r>
              <a:rPr lang="es-ES" b="1" dirty="0" smtClean="0"/>
              <a:t>se </a:t>
            </a:r>
            <a:r>
              <a:rPr lang="es-ES" b="1" dirty="0"/>
              <a:t>pueda </a:t>
            </a:r>
            <a:r>
              <a:rPr lang="es-ES" b="1" dirty="0" smtClean="0"/>
              <a:t>extender </a:t>
            </a:r>
            <a:r>
              <a:rPr lang="es-ES" b="1" dirty="0"/>
              <a:t>ese reconocimiento a otras zonas adyacentes y contiguas a otras provincias, que sin tener ámbito provincial sí tienen problemas de despoblamiento porque tienen menos de 12,5 habitantes por kilómetro cuadrado</a:t>
            </a:r>
            <a:r>
              <a:rPr lang="es-ES" b="1" dirty="0" smtClean="0"/>
              <a:t>".</a:t>
            </a:r>
          </a:p>
          <a:p>
            <a:pPr algn="just"/>
            <a:endParaRPr lang="es-ES" b="1" dirty="0"/>
          </a:p>
          <a:p>
            <a:endParaRPr lang="es-ES_tradnl" dirty="0"/>
          </a:p>
        </p:txBody>
      </p:sp>
      <p:sp>
        <p:nvSpPr>
          <p:cNvPr id="3" name="Rectangle 2"/>
          <p:cNvSpPr>
            <a:spLocks noChangeArrowheads="1"/>
          </p:cNvSpPr>
          <p:nvPr/>
        </p:nvSpPr>
        <p:spPr bwMode="auto">
          <a:xfrm flipV="1">
            <a:off x="372619" y="-1179077"/>
            <a:ext cx="20677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s-ES_tradnl"/>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130" y="0"/>
            <a:ext cx="4814705" cy="2709605"/>
          </a:xfrm>
          <a:prstGeom prst="rect">
            <a:avLst/>
          </a:prstGeom>
        </p:spPr>
      </p:pic>
      <p:sp>
        <p:nvSpPr>
          <p:cNvPr id="5" name="CuadroTexto 4"/>
          <p:cNvSpPr txBox="1"/>
          <p:nvPr/>
        </p:nvSpPr>
        <p:spPr>
          <a:xfrm>
            <a:off x="372617" y="5577189"/>
            <a:ext cx="11718863" cy="707886"/>
          </a:xfrm>
          <a:prstGeom prst="rect">
            <a:avLst/>
          </a:prstGeom>
          <a:noFill/>
        </p:spPr>
        <p:txBody>
          <a:bodyPr wrap="square" rtlCol="0">
            <a:spAutoFit/>
          </a:bodyPr>
          <a:lstStyle/>
          <a:p>
            <a:pPr algn="ctr"/>
            <a:r>
              <a:rPr lang="es-ES" sz="2000" b="1" dirty="0" smtClean="0">
                <a:solidFill>
                  <a:schemeClr val="accent2">
                    <a:lumMod val="75000"/>
                  </a:schemeClr>
                </a:solidFill>
              </a:rPr>
              <a:t>Pero 'zona </a:t>
            </a:r>
            <a:r>
              <a:rPr lang="es-ES" sz="2000" b="1" dirty="0">
                <a:solidFill>
                  <a:schemeClr val="accent2">
                    <a:lumMod val="75000"/>
                  </a:schemeClr>
                </a:solidFill>
              </a:rPr>
              <a:t>con muy baja densidad de </a:t>
            </a:r>
            <a:r>
              <a:rPr lang="es-ES" sz="2000" b="1" dirty="0" smtClean="0">
                <a:solidFill>
                  <a:schemeClr val="accent2">
                    <a:lumMod val="75000"/>
                  </a:schemeClr>
                </a:solidFill>
              </a:rPr>
              <a:t>población’ es la que tiene menos de 8 </a:t>
            </a:r>
            <a:r>
              <a:rPr lang="es-ES" sz="2000" b="1" dirty="0" err="1" smtClean="0">
                <a:solidFill>
                  <a:schemeClr val="accent2">
                    <a:lumMod val="75000"/>
                  </a:schemeClr>
                </a:solidFill>
              </a:rPr>
              <a:t>hab</a:t>
            </a:r>
            <a:r>
              <a:rPr lang="es-ES" sz="2000" b="1" dirty="0" smtClean="0">
                <a:solidFill>
                  <a:schemeClr val="accent2">
                    <a:lumMod val="75000"/>
                  </a:schemeClr>
                </a:solidFill>
              </a:rPr>
              <a:t>/km</a:t>
            </a:r>
            <a:r>
              <a:rPr lang="es-ES" sz="2000" b="1" baseline="30000" dirty="0" smtClean="0">
                <a:solidFill>
                  <a:schemeClr val="accent2">
                    <a:lumMod val="75000"/>
                  </a:schemeClr>
                </a:solidFill>
              </a:rPr>
              <a:t>2</a:t>
            </a:r>
            <a:r>
              <a:rPr lang="es-ES" sz="2000" b="1" dirty="0" smtClean="0">
                <a:solidFill>
                  <a:schemeClr val="accent2">
                    <a:lumMod val="75000"/>
                  </a:schemeClr>
                </a:solidFill>
              </a:rPr>
              <a:t>, </a:t>
            </a:r>
          </a:p>
          <a:p>
            <a:pPr algn="ctr"/>
            <a:r>
              <a:rPr lang="es-ES" sz="2000" b="1" dirty="0" smtClean="0">
                <a:solidFill>
                  <a:schemeClr val="accent2">
                    <a:lumMod val="75000"/>
                  </a:schemeClr>
                </a:solidFill>
              </a:rPr>
              <a:t>esto es Serranía Celtibérica, que debe tener el mismo trato que Canarias </a:t>
            </a:r>
            <a:endParaRPr lang="es-ES_tradnl" sz="2000" dirty="0">
              <a:solidFill>
                <a:schemeClr val="accent2">
                  <a:lumMod val="75000"/>
                </a:schemeClr>
              </a:solidFill>
            </a:endParaRPr>
          </a:p>
        </p:txBody>
      </p:sp>
      <p:sp>
        <p:nvSpPr>
          <p:cNvPr id="7" name="CuadroTexto 6"/>
          <p:cNvSpPr txBox="1"/>
          <p:nvPr/>
        </p:nvSpPr>
        <p:spPr>
          <a:xfrm>
            <a:off x="88899" y="6290325"/>
            <a:ext cx="12035006" cy="954107"/>
          </a:xfrm>
          <a:prstGeom prst="rect">
            <a:avLst/>
          </a:prstGeom>
          <a:noFill/>
        </p:spPr>
        <p:txBody>
          <a:bodyPr wrap="square" rtlCol="0">
            <a:spAutoFit/>
          </a:bodyPr>
          <a:lstStyle/>
          <a:p>
            <a:pPr algn="ctr"/>
            <a:r>
              <a:rPr lang="es-ES" sz="2000" dirty="0" smtClean="0">
                <a:solidFill>
                  <a:schemeClr val="accent2">
                    <a:lumMod val="75000"/>
                  </a:schemeClr>
                </a:solidFill>
              </a:rPr>
              <a:t>(Recordar la consideración en las </a:t>
            </a:r>
            <a:r>
              <a:rPr lang="es-ES" sz="2000" smtClean="0">
                <a:solidFill>
                  <a:schemeClr val="accent2">
                    <a:lumMod val="75000"/>
                  </a:schemeClr>
                </a:solidFill>
              </a:rPr>
              <a:t>ayudas regionales de </a:t>
            </a:r>
            <a:r>
              <a:rPr lang="es-ES" dirty="0" smtClean="0">
                <a:solidFill>
                  <a:schemeClr val="accent2">
                    <a:lumMod val="75000"/>
                  </a:schemeClr>
                </a:solidFill>
              </a:rPr>
              <a:t>Canarias </a:t>
            </a:r>
            <a:r>
              <a:rPr lang="es-ES" dirty="0">
                <a:solidFill>
                  <a:schemeClr val="accent2">
                    <a:lumMod val="75000"/>
                  </a:schemeClr>
                </a:solidFill>
              </a:rPr>
              <a:t>(</a:t>
            </a:r>
            <a:r>
              <a:rPr lang="es-ES">
                <a:solidFill>
                  <a:schemeClr val="accent2">
                    <a:lumMod val="75000"/>
                  </a:schemeClr>
                </a:solidFill>
              </a:rPr>
              <a:t>zona </a:t>
            </a:r>
            <a:r>
              <a:rPr lang="es-ES" smtClean="0">
                <a:solidFill>
                  <a:schemeClr val="accent2">
                    <a:lumMod val="75000"/>
                  </a:schemeClr>
                </a:solidFill>
              </a:rPr>
              <a:t>«a») </a:t>
            </a:r>
            <a:r>
              <a:rPr lang="es-ES" dirty="0" smtClean="0">
                <a:solidFill>
                  <a:schemeClr val="accent2">
                    <a:lumMod val="75000"/>
                  </a:schemeClr>
                </a:solidFill>
              </a:rPr>
              <a:t>el </a:t>
            </a:r>
            <a:r>
              <a:rPr lang="es-ES" dirty="0">
                <a:solidFill>
                  <a:schemeClr val="accent2">
                    <a:lumMod val="75000"/>
                  </a:schemeClr>
                </a:solidFill>
              </a:rPr>
              <a:t>35</a:t>
            </a:r>
            <a:r>
              <a:rPr lang="es-ES" dirty="0" smtClean="0">
                <a:solidFill>
                  <a:schemeClr val="accent2">
                    <a:lumMod val="75000"/>
                  </a:schemeClr>
                </a:solidFill>
              </a:rPr>
              <a:t>% / Teruel </a:t>
            </a:r>
            <a:r>
              <a:rPr lang="es-ES" dirty="0">
                <a:solidFill>
                  <a:schemeClr val="accent2">
                    <a:lumMod val="75000"/>
                  </a:schemeClr>
                </a:solidFill>
              </a:rPr>
              <a:t>y Soria (</a:t>
            </a:r>
            <a:r>
              <a:rPr lang="es-ES">
                <a:solidFill>
                  <a:schemeClr val="accent2">
                    <a:lumMod val="75000"/>
                  </a:schemeClr>
                </a:solidFill>
              </a:rPr>
              <a:t>zona «</a:t>
            </a:r>
            <a:r>
              <a:rPr lang="es-ES" smtClean="0">
                <a:solidFill>
                  <a:schemeClr val="accent2">
                    <a:lumMod val="75000"/>
                  </a:schemeClr>
                </a:solidFill>
              </a:rPr>
              <a:t>c»)  </a:t>
            </a:r>
            <a:r>
              <a:rPr lang="es-ES" dirty="0">
                <a:solidFill>
                  <a:schemeClr val="accent2">
                    <a:lumMod val="75000"/>
                  </a:schemeClr>
                </a:solidFill>
              </a:rPr>
              <a:t>el 15</a:t>
            </a:r>
            <a:r>
              <a:rPr lang="es-ES" dirty="0" smtClean="0">
                <a:solidFill>
                  <a:schemeClr val="accent2">
                    <a:lumMod val="75000"/>
                  </a:schemeClr>
                </a:solidFill>
              </a:rPr>
              <a:t>%)</a:t>
            </a:r>
            <a:endParaRPr lang="es-ES" dirty="0">
              <a:solidFill>
                <a:schemeClr val="accent2">
                  <a:lumMod val="75000"/>
                </a:schemeClr>
              </a:solidFill>
            </a:endParaRPr>
          </a:p>
          <a:p>
            <a:pPr algn="ctr"/>
            <a:endParaRPr lang="es-ES_tradnl" dirty="0"/>
          </a:p>
          <a:p>
            <a:pPr algn="ctr"/>
            <a:endParaRPr lang="es-ES_tradnl" dirty="0"/>
          </a:p>
        </p:txBody>
      </p:sp>
    </p:spTree>
    <p:extLst>
      <p:ext uri="{BB962C8B-B14F-4D97-AF65-F5344CB8AC3E}">
        <p14:creationId xmlns:p14="http://schemas.microsoft.com/office/powerpoint/2010/main" val="1777972967"/>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a:xfrm>
            <a:off x="709863" y="-225292"/>
            <a:ext cx="8216423" cy="45719"/>
          </a:xfrm>
        </p:spPr>
        <p:txBody>
          <a:bodyPr>
            <a:normAutofit fontScale="90000"/>
          </a:bodyPr>
          <a:lstStyle/>
          <a:p>
            <a:pPr algn="just">
              <a:defRPr/>
            </a:pP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r>
              <a:rPr lang="es-ES" altLang="es-ES_tradnl" sz="2000" b="1" dirty="0">
                <a:solidFill>
                  <a:schemeClr val="tx2">
                    <a:lumMod val="90000"/>
                  </a:schemeClr>
                </a:solidFill>
                <a:ea typeface="ＭＳ Ｐゴシック" charset="-128"/>
              </a:rPr>
              <a:t/>
            </a:r>
            <a:br>
              <a:rPr lang="es-ES" altLang="es-ES_tradnl" sz="2000" b="1" dirty="0">
                <a:solidFill>
                  <a:schemeClr val="tx2">
                    <a:lumMod val="90000"/>
                  </a:schemeClr>
                </a:solidFill>
                <a:ea typeface="ＭＳ Ｐゴシック" charset="-128"/>
              </a:rPr>
            </a:br>
            <a:endParaRPr lang="es-ES" altLang="es-ES_tradnl" sz="2200" b="1" dirty="0">
              <a:solidFill>
                <a:schemeClr val="tx2">
                  <a:lumMod val="90000"/>
                </a:schemeClr>
              </a:solidFill>
              <a:ea typeface="ＭＳ Ｐゴシック" charset="-128"/>
            </a:endParaRPr>
          </a:p>
        </p:txBody>
      </p:sp>
      <p:pic>
        <p:nvPicPr>
          <p:cNvPr id="2" name="Imagen 1"/>
          <p:cNvPicPr>
            <a:picLocks noChangeAspect="1"/>
          </p:cNvPicPr>
          <p:nvPr/>
        </p:nvPicPr>
        <p:blipFill>
          <a:blip r:embed="rId2"/>
          <a:stretch>
            <a:fillRect/>
          </a:stretch>
        </p:blipFill>
        <p:spPr>
          <a:xfrm>
            <a:off x="1011128" y="445035"/>
            <a:ext cx="4203700" cy="1143000"/>
          </a:xfrm>
          <a:prstGeom prst="rect">
            <a:avLst/>
          </a:prstGeom>
        </p:spPr>
      </p:pic>
      <p:pic>
        <p:nvPicPr>
          <p:cNvPr id="4" name="Imagen 3"/>
          <p:cNvPicPr>
            <a:picLocks noChangeAspect="1"/>
          </p:cNvPicPr>
          <p:nvPr/>
        </p:nvPicPr>
        <p:blipFill>
          <a:blip r:embed="rId3"/>
          <a:stretch>
            <a:fillRect/>
          </a:stretch>
        </p:blipFill>
        <p:spPr>
          <a:xfrm>
            <a:off x="5316437" y="992220"/>
            <a:ext cx="2006600" cy="342085"/>
          </a:xfrm>
          <a:prstGeom prst="rect">
            <a:avLst/>
          </a:prstGeom>
        </p:spPr>
      </p:pic>
      <p:pic>
        <p:nvPicPr>
          <p:cNvPr id="5" name="Imagen 4"/>
          <p:cNvPicPr>
            <a:picLocks noChangeAspect="1"/>
          </p:cNvPicPr>
          <p:nvPr/>
        </p:nvPicPr>
        <p:blipFill>
          <a:blip r:embed="rId4"/>
          <a:stretch>
            <a:fillRect/>
          </a:stretch>
        </p:blipFill>
        <p:spPr>
          <a:xfrm>
            <a:off x="5316437" y="520691"/>
            <a:ext cx="2006600" cy="330200"/>
          </a:xfrm>
          <a:prstGeom prst="rect">
            <a:avLst/>
          </a:prstGeom>
        </p:spPr>
      </p:pic>
      <p:sp>
        <p:nvSpPr>
          <p:cNvPr id="6" name="Rectángulo 5"/>
          <p:cNvSpPr/>
          <p:nvPr/>
        </p:nvSpPr>
        <p:spPr>
          <a:xfrm>
            <a:off x="1284051" y="2762656"/>
            <a:ext cx="8258783" cy="923330"/>
          </a:xfrm>
          <a:prstGeom prst="rect">
            <a:avLst/>
          </a:prstGeom>
        </p:spPr>
        <p:txBody>
          <a:bodyPr wrap="square">
            <a:spAutoFit/>
          </a:bodyPr>
          <a:lstStyle/>
          <a:p>
            <a:pPr>
              <a:buFont typeface="Arial" charset="0"/>
              <a:buChar char="•"/>
            </a:pPr>
            <a:r>
              <a:rPr lang="es-ES_tradnl" dirty="0" smtClean="0">
                <a:solidFill>
                  <a:srgbClr val="444444"/>
                </a:solidFill>
              </a:rPr>
              <a:t> </a:t>
            </a:r>
            <a:r>
              <a:rPr lang="es-ES_tradnl" b="1" dirty="0" smtClean="0">
                <a:solidFill>
                  <a:srgbClr val="444444"/>
                </a:solidFill>
              </a:rPr>
              <a:t>Aragón </a:t>
            </a:r>
            <a:r>
              <a:rPr lang="es-ES_tradnl" dirty="0">
                <a:solidFill>
                  <a:srgbClr val="444444"/>
                </a:solidFill>
              </a:rPr>
              <a:t>(excepto Zaragoza capital)</a:t>
            </a:r>
          </a:p>
          <a:p>
            <a:pPr>
              <a:buFont typeface="Arial" charset="0"/>
              <a:buChar char="•"/>
            </a:pPr>
            <a:r>
              <a:rPr lang="es-ES_tradnl" dirty="0">
                <a:solidFill>
                  <a:srgbClr val="444444"/>
                </a:solidFill>
              </a:rPr>
              <a:t>Límite de ayudas: Teruel Gran empresa 15</a:t>
            </a:r>
            <a:r>
              <a:rPr lang="es-ES_tradnl" dirty="0" smtClean="0">
                <a:solidFill>
                  <a:srgbClr val="444444"/>
                </a:solidFill>
              </a:rPr>
              <a:t>%, </a:t>
            </a:r>
            <a:r>
              <a:rPr lang="es-ES_tradnl" dirty="0">
                <a:solidFill>
                  <a:srgbClr val="444444"/>
                </a:solidFill>
              </a:rPr>
              <a:t>mediana 25% y pequeña 35% </a:t>
            </a:r>
            <a:endParaRPr lang="es-ES_tradnl" dirty="0" smtClean="0">
              <a:solidFill>
                <a:srgbClr val="444444"/>
              </a:solidFill>
            </a:endParaRPr>
          </a:p>
          <a:p>
            <a:pPr>
              <a:buFont typeface="Arial" charset="0"/>
              <a:buChar char="•"/>
            </a:pPr>
            <a:r>
              <a:rPr lang="es-ES_tradnl" dirty="0" smtClean="0">
                <a:solidFill>
                  <a:srgbClr val="444444"/>
                </a:solidFill>
              </a:rPr>
              <a:t>resto </a:t>
            </a:r>
            <a:r>
              <a:rPr lang="es-ES_tradnl" dirty="0">
                <a:solidFill>
                  <a:srgbClr val="444444"/>
                </a:solidFill>
              </a:rPr>
              <a:t>comunidad excepto Zaragoza Gran empresa 10% mediana 20% y pequeña 30%</a:t>
            </a:r>
            <a:endParaRPr lang="es-ES_tradnl" b="0" i="0" dirty="0">
              <a:solidFill>
                <a:srgbClr val="444444"/>
              </a:solidFill>
              <a:effectLst/>
            </a:endParaRPr>
          </a:p>
        </p:txBody>
      </p:sp>
      <p:sp>
        <p:nvSpPr>
          <p:cNvPr id="7" name="CuadroTexto 6"/>
          <p:cNvSpPr txBox="1"/>
          <p:nvPr/>
        </p:nvSpPr>
        <p:spPr>
          <a:xfrm>
            <a:off x="1371600" y="4017522"/>
            <a:ext cx="7101191" cy="923330"/>
          </a:xfrm>
          <a:prstGeom prst="rect">
            <a:avLst/>
          </a:prstGeom>
          <a:noFill/>
        </p:spPr>
        <p:txBody>
          <a:bodyPr wrap="square" rtlCol="0">
            <a:spAutoFit/>
          </a:bodyPr>
          <a:lstStyle/>
          <a:p>
            <a:r>
              <a:rPr lang="es-ES_tradnl" dirty="0"/>
              <a:t> </a:t>
            </a:r>
            <a:r>
              <a:rPr lang="es-ES_tradnl" b="1" dirty="0"/>
              <a:t>Islas Canarias</a:t>
            </a:r>
          </a:p>
          <a:p>
            <a:r>
              <a:rPr lang="es-ES_tradnl" dirty="0"/>
              <a:t>Límite de ayudas: Gran empresa 35%, mediana 45% y pequeña 55%</a:t>
            </a:r>
          </a:p>
          <a:p>
            <a:endParaRPr lang="es-ES_tradnl" dirty="0"/>
          </a:p>
        </p:txBody>
      </p:sp>
      <p:sp>
        <p:nvSpPr>
          <p:cNvPr id="8" name="CuadroTexto 7"/>
          <p:cNvSpPr txBox="1"/>
          <p:nvPr/>
        </p:nvSpPr>
        <p:spPr>
          <a:xfrm>
            <a:off x="7850221" y="520691"/>
            <a:ext cx="3861881" cy="923330"/>
          </a:xfrm>
          <a:prstGeom prst="rect">
            <a:avLst/>
          </a:prstGeom>
          <a:noFill/>
        </p:spPr>
        <p:txBody>
          <a:bodyPr wrap="square" rtlCol="0">
            <a:spAutoFit/>
          </a:bodyPr>
          <a:lstStyle/>
          <a:p>
            <a:r>
              <a:rPr lang="es-ES_tradnl" b="1" smtClean="0"/>
              <a:t>Incentivos regionales (2014-2020)</a:t>
            </a:r>
            <a:endParaRPr lang="es-ES_tradnl" b="1" dirty="0" smtClean="0"/>
          </a:p>
          <a:p>
            <a:r>
              <a:rPr lang="es-ES_tradnl" sz="1200" dirty="0" smtClean="0">
                <a:hlinkClick r:id="rId5"/>
              </a:rPr>
              <a:t>(https</a:t>
            </a:r>
            <a:r>
              <a:rPr lang="es-ES_tradnl" sz="1200" dirty="0">
                <a:hlinkClick r:id="rId5"/>
              </a:rPr>
              <a:t>://www.dgfc.sepg.hacienda.gob.es/sitios/dgfc/es-ES/ipr/ir/ia</a:t>
            </a:r>
            <a:r>
              <a:rPr lang="es-ES_tradnl" sz="1200" dirty="0" smtClean="0">
                <a:hlinkClick r:id="rId5"/>
              </a:rPr>
              <a:t>/</a:t>
            </a:r>
            <a:r>
              <a:rPr lang="es-ES_tradnl" sz="1200" dirty="0" smtClean="0"/>
              <a:t>)</a:t>
            </a:r>
          </a:p>
          <a:p>
            <a:endParaRPr lang="es-ES_tradnl" sz="1200" b="1" dirty="0"/>
          </a:p>
        </p:txBody>
      </p:sp>
    </p:spTree>
    <p:extLst>
      <p:ext uri="{BB962C8B-B14F-4D97-AF65-F5344CB8AC3E}">
        <p14:creationId xmlns:p14="http://schemas.microsoft.com/office/powerpoint/2010/main" val="18701931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626988" y="1105250"/>
            <a:ext cx="4883796" cy="3240211"/>
          </a:xfrm>
          <a:prstGeom prst="rect">
            <a:avLst/>
          </a:prstGeom>
          <a:noFill/>
          <a:ln w="9525">
            <a:noFill/>
            <a:miter lim="800000"/>
            <a:headEnd/>
            <a:tailEnd/>
          </a:ln>
          <a:effectLst/>
        </p:spPr>
      </p:pic>
      <p:sp>
        <p:nvSpPr>
          <p:cNvPr id="6" name="5 CuadroTexto"/>
          <p:cNvSpPr txBox="1"/>
          <p:nvPr/>
        </p:nvSpPr>
        <p:spPr>
          <a:xfrm>
            <a:off x="607144" y="132600"/>
            <a:ext cx="11040751" cy="830997"/>
          </a:xfrm>
          <a:prstGeom prst="rect">
            <a:avLst/>
          </a:prstGeom>
          <a:noFill/>
        </p:spPr>
        <p:txBody>
          <a:bodyPr wrap="square" rtlCol="0">
            <a:spAutoFit/>
          </a:bodyPr>
          <a:lstStyle/>
          <a:p>
            <a:pPr algn="ctr"/>
            <a:r>
              <a:rPr lang="es-ES" sz="2400" b="1" dirty="0">
                <a:solidFill>
                  <a:srgbClr val="C00000"/>
                </a:solidFill>
              </a:rPr>
              <a:t>Los dos modelos para las ”Zonas Escasamente Pobladas del Sur de Europa” (</a:t>
            </a:r>
            <a:r>
              <a:rPr lang="es-ES" sz="2400" b="1" dirty="0" err="1">
                <a:solidFill>
                  <a:srgbClr val="C00000"/>
                </a:solidFill>
              </a:rPr>
              <a:t>SESPAs</a:t>
            </a:r>
            <a:r>
              <a:rPr lang="es-ES" sz="2400" b="1" dirty="0">
                <a:solidFill>
                  <a:srgbClr val="C00000"/>
                </a:solidFill>
              </a:rPr>
              <a:t>) </a:t>
            </a:r>
            <a:r>
              <a:rPr lang="es-ES" sz="2400" dirty="0">
                <a:solidFill>
                  <a:srgbClr val="C00000"/>
                </a:solidFill>
              </a:rPr>
              <a:t>inscritos en el Registro de Transparencia de la Unión Europea</a:t>
            </a:r>
          </a:p>
        </p:txBody>
      </p:sp>
      <p:pic>
        <p:nvPicPr>
          <p:cNvPr id="8" name="Imagen 7">
            <a:extLst>
              <a:ext uri="{FF2B5EF4-FFF2-40B4-BE49-F238E27FC236}">
                <a16:creationId xmlns:a16="http://schemas.microsoft.com/office/drawing/2014/main" xmlns="" id="{2C93062E-CE6B-EC4B-B2B8-770B8CAAEFE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543290" y="1105250"/>
            <a:ext cx="4602653" cy="3272565"/>
          </a:xfrm>
          <a:prstGeom prst="rect">
            <a:avLst/>
          </a:prstGeom>
        </p:spPr>
      </p:pic>
      <p:pic>
        <p:nvPicPr>
          <p:cNvPr id="2" name="Imagen 1">
            <a:extLst>
              <a:ext uri="{FF2B5EF4-FFF2-40B4-BE49-F238E27FC236}">
                <a16:creationId xmlns:a16="http://schemas.microsoft.com/office/drawing/2014/main" xmlns="" id="{D63F4234-5C49-5847-917E-B7DBD26D971D}"/>
              </a:ext>
            </a:extLst>
          </p:cNvPr>
          <p:cNvPicPr>
            <a:picLocks noChangeAspect="1"/>
          </p:cNvPicPr>
          <p:nvPr/>
        </p:nvPicPr>
        <p:blipFill>
          <a:blip r:embed="rId4"/>
          <a:stretch>
            <a:fillRect/>
          </a:stretch>
        </p:blipFill>
        <p:spPr>
          <a:xfrm>
            <a:off x="863177" y="1615231"/>
            <a:ext cx="1075352" cy="436286"/>
          </a:xfrm>
          <a:prstGeom prst="rect">
            <a:avLst/>
          </a:prstGeom>
        </p:spPr>
      </p:pic>
      <p:sp>
        <p:nvSpPr>
          <p:cNvPr id="3" name="CuadroTexto 2">
            <a:extLst>
              <a:ext uri="{FF2B5EF4-FFF2-40B4-BE49-F238E27FC236}">
                <a16:creationId xmlns:a16="http://schemas.microsoft.com/office/drawing/2014/main" xmlns="" id="{3EF7447A-735A-C346-8E41-2D696C1BC234}"/>
              </a:ext>
            </a:extLst>
          </p:cNvPr>
          <p:cNvSpPr txBox="1"/>
          <p:nvPr/>
        </p:nvSpPr>
        <p:spPr>
          <a:xfrm>
            <a:off x="6005599" y="4464855"/>
            <a:ext cx="5902706" cy="2585323"/>
          </a:xfrm>
          <a:prstGeom prst="rect">
            <a:avLst/>
          </a:prstGeom>
          <a:noFill/>
        </p:spPr>
        <p:txBody>
          <a:bodyPr wrap="square" rtlCol="0">
            <a:spAutoFit/>
          </a:bodyPr>
          <a:lstStyle/>
          <a:p>
            <a:pPr algn="just"/>
            <a:r>
              <a:rPr lang="es-ES" sz="1600" b="1" dirty="0"/>
              <a:t>La RDEN SESPA </a:t>
            </a:r>
            <a:r>
              <a:rPr lang="es-ES" sz="1600" dirty="0"/>
              <a:t>está impulsada por el “Instituto de la Ingeniería de España” y el “Instituto de Investigación y Desarrollo Rural Serranía Celtibérica”, se han sumado 9 instituciones de países de la Europa del Sur: la “</a:t>
            </a:r>
            <a:r>
              <a:rPr lang="es-ES" sz="1600" dirty="0" err="1"/>
              <a:t>Universidade</a:t>
            </a:r>
            <a:r>
              <a:rPr lang="es-ES" sz="1600" dirty="0"/>
              <a:t> de Évora”, la “</a:t>
            </a:r>
            <a:r>
              <a:rPr lang="es-ES" sz="1600" dirty="0" err="1"/>
              <a:t>Università</a:t>
            </a:r>
            <a:r>
              <a:rPr lang="es-ES" sz="1600" dirty="0"/>
              <a:t> di </a:t>
            </a:r>
            <a:r>
              <a:rPr lang="es-ES" sz="1600" dirty="0" err="1"/>
              <a:t>Corsica</a:t>
            </a:r>
            <a:r>
              <a:rPr lang="es-ES" sz="1600" dirty="0"/>
              <a:t>”, la “</a:t>
            </a:r>
            <a:r>
              <a:rPr lang="es-ES" sz="1600" dirty="0" err="1"/>
              <a:t>Università</a:t>
            </a:r>
            <a:r>
              <a:rPr lang="es-ES" sz="1600" dirty="0"/>
              <a:t> </a:t>
            </a:r>
            <a:r>
              <a:rPr lang="es-ES" sz="1600" dirty="0" err="1"/>
              <a:t>degli</a:t>
            </a:r>
            <a:r>
              <a:rPr lang="es-ES" sz="1600" dirty="0"/>
              <a:t> </a:t>
            </a:r>
            <a:r>
              <a:rPr lang="es-ES" sz="1600" dirty="0" err="1"/>
              <a:t>Studi</a:t>
            </a:r>
            <a:r>
              <a:rPr lang="es-ES" sz="1600" dirty="0"/>
              <a:t> </a:t>
            </a:r>
            <a:r>
              <a:rPr lang="es-ES" sz="1600" dirty="0" err="1"/>
              <a:t>Mediterranea</a:t>
            </a:r>
            <a:r>
              <a:rPr lang="es-ES" sz="1600" dirty="0"/>
              <a:t> di Reggio Calabria”, la “</a:t>
            </a:r>
            <a:r>
              <a:rPr lang="es-ES" sz="1600" dirty="0" err="1"/>
              <a:t>Fondazione</a:t>
            </a:r>
            <a:r>
              <a:rPr lang="es-ES" sz="1600" dirty="0"/>
              <a:t> MEDES per lo </a:t>
            </a:r>
            <a:r>
              <a:rPr lang="es-ES" sz="1600" dirty="0" err="1"/>
              <a:t>Sviluppo</a:t>
            </a:r>
            <a:r>
              <a:rPr lang="es-ES" sz="1600" dirty="0"/>
              <a:t> Sostenible del </a:t>
            </a:r>
            <a:r>
              <a:rPr lang="es-ES" sz="1600" dirty="0" err="1"/>
              <a:t>Mediterraneo</a:t>
            </a:r>
            <a:r>
              <a:rPr lang="es-ES" sz="1600" dirty="0"/>
              <a:t>”, la “</a:t>
            </a:r>
            <a:r>
              <a:rPr lang="es-ES" sz="1600" dirty="0" err="1"/>
              <a:t>University</a:t>
            </a:r>
            <a:r>
              <a:rPr lang="es-ES" sz="1600" dirty="0"/>
              <a:t> of </a:t>
            </a:r>
            <a:r>
              <a:rPr lang="es-ES" sz="1600" dirty="0" err="1"/>
              <a:t>Zadar</a:t>
            </a:r>
            <a:r>
              <a:rPr lang="es-ES" sz="1600" dirty="0"/>
              <a:t>”, la “</a:t>
            </a:r>
            <a:r>
              <a:rPr lang="es-ES" sz="1600" dirty="0" err="1"/>
              <a:t>Agricultural</a:t>
            </a:r>
            <a:r>
              <a:rPr lang="es-ES" sz="1600" dirty="0"/>
              <a:t> </a:t>
            </a:r>
            <a:r>
              <a:rPr lang="es-ES" sz="1600" dirty="0" err="1"/>
              <a:t>University</a:t>
            </a:r>
            <a:r>
              <a:rPr lang="es-ES" sz="1600" dirty="0"/>
              <a:t> of Athens”, la “</a:t>
            </a:r>
            <a:r>
              <a:rPr lang="es-ES" sz="1600" dirty="0" err="1"/>
              <a:t>University</a:t>
            </a:r>
            <a:r>
              <a:rPr lang="es-ES" sz="1600" dirty="0"/>
              <a:t> of </a:t>
            </a:r>
            <a:r>
              <a:rPr lang="es-ES" sz="1600" dirty="0" err="1"/>
              <a:t>Aegean</a:t>
            </a:r>
            <a:r>
              <a:rPr lang="es-ES" sz="1600" dirty="0"/>
              <a:t>”, la “Asociación </a:t>
            </a:r>
            <a:r>
              <a:rPr lang="es-ES" sz="1600" dirty="0" err="1"/>
              <a:t>Ordem</a:t>
            </a:r>
            <a:r>
              <a:rPr lang="es-ES" sz="1600" dirty="0"/>
              <a:t> dos </a:t>
            </a:r>
            <a:r>
              <a:rPr lang="es-ES" sz="1600" dirty="0" err="1"/>
              <a:t>Engenherios</a:t>
            </a:r>
            <a:r>
              <a:rPr lang="es-ES" sz="1600" dirty="0"/>
              <a:t> de Portugal” y la “Société des </a:t>
            </a:r>
            <a:r>
              <a:rPr lang="es-ES" sz="1600" dirty="0" err="1"/>
              <a:t>Ingénieurs</a:t>
            </a:r>
            <a:r>
              <a:rPr lang="es-ES" sz="1600" dirty="0"/>
              <a:t> et </a:t>
            </a:r>
            <a:r>
              <a:rPr lang="es-ES" sz="1600" dirty="0" err="1"/>
              <a:t>Scientifiques</a:t>
            </a:r>
            <a:r>
              <a:rPr lang="es-ES" sz="1600" dirty="0"/>
              <a:t> de France”.</a:t>
            </a:r>
          </a:p>
          <a:p>
            <a:endParaRPr lang="es-ES" dirty="0"/>
          </a:p>
        </p:txBody>
      </p:sp>
      <p:sp>
        <p:nvSpPr>
          <p:cNvPr id="4" name="CuadroTexto 3">
            <a:extLst>
              <a:ext uri="{FF2B5EF4-FFF2-40B4-BE49-F238E27FC236}">
                <a16:creationId xmlns:a16="http://schemas.microsoft.com/office/drawing/2014/main" xmlns="" id="{08F98DC7-9DA1-5D4E-ABD5-408D7F5B8B1B}"/>
              </a:ext>
            </a:extLst>
          </p:cNvPr>
          <p:cNvSpPr txBox="1"/>
          <p:nvPr/>
        </p:nvSpPr>
        <p:spPr>
          <a:xfrm>
            <a:off x="626988" y="4706112"/>
            <a:ext cx="4883796" cy="1569660"/>
          </a:xfrm>
          <a:prstGeom prst="rect">
            <a:avLst/>
          </a:prstGeom>
          <a:noFill/>
        </p:spPr>
        <p:txBody>
          <a:bodyPr wrap="square" rtlCol="0">
            <a:spAutoFit/>
          </a:bodyPr>
          <a:lstStyle/>
          <a:p>
            <a:pPr algn="just"/>
            <a:r>
              <a:rPr lang="es-ES" sz="1600" b="1" dirty="0"/>
              <a:t>La SSPA  </a:t>
            </a:r>
            <a:r>
              <a:rPr lang="es-ES" sz="1600" dirty="0"/>
              <a:t>está impulsada por las confederaciones empresariales de Teruel, Soria y Cuenca, agrupa las NUTS 3 del Sur de Europa por debajo de 12,5 </a:t>
            </a:r>
            <a:r>
              <a:rPr lang="es-ES" sz="1600" dirty="0" err="1"/>
              <a:t>hab</a:t>
            </a:r>
            <a:r>
              <a:rPr lang="es-ES" sz="1600" dirty="0"/>
              <a:t>/km</a:t>
            </a:r>
            <a:r>
              <a:rPr lang="es-ES" sz="1600" baseline="30000" dirty="0"/>
              <a:t>2</a:t>
            </a:r>
            <a:r>
              <a:rPr lang="es-ES" sz="1600" dirty="0"/>
              <a:t>: las provincias españolas de Teruel, Cuenca y Soria,  el condado croata de </a:t>
            </a:r>
            <a:r>
              <a:rPr lang="es-ES" sz="1600" dirty="0" err="1"/>
              <a:t>Lika-Senj</a:t>
            </a:r>
            <a:r>
              <a:rPr lang="es-ES" sz="1600" dirty="0"/>
              <a:t> y el distrito griego de </a:t>
            </a:r>
            <a:r>
              <a:rPr lang="es-ES" sz="1600" dirty="0" err="1"/>
              <a:t>Euritania</a:t>
            </a:r>
            <a:r>
              <a:rPr lang="es-ES" sz="1600" dirty="0"/>
              <a:t> (Grecia). </a:t>
            </a:r>
          </a:p>
        </p:txBody>
      </p:sp>
    </p:spTree>
    <p:extLst>
      <p:ext uri="{BB962C8B-B14F-4D97-AF65-F5344CB8AC3E}">
        <p14:creationId xmlns:p14="http://schemas.microsoft.com/office/powerpoint/2010/main" val="18590771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0" y="-467059"/>
            <a:ext cx="12295762" cy="1405843"/>
          </a:xfrm>
        </p:spPr>
        <p:txBody>
          <a:bodyPr>
            <a:normAutofit/>
          </a:bodyPr>
          <a:lstStyle/>
          <a:p>
            <a:pPr eaLnBrk="1" hangingPunct="1">
              <a:defRPr/>
            </a:pPr>
            <a:r>
              <a:rPr lang="es-ES" sz="3200" dirty="0">
                <a:latin typeface="Tahoma" charset="0"/>
                <a:ea typeface="MS PGothic" charset="0"/>
              </a:rPr>
              <a:t/>
            </a:r>
            <a:br>
              <a:rPr lang="es-ES" sz="3200" dirty="0">
                <a:latin typeface="Tahoma" charset="0"/>
                <a:ea typeface="MS PGothic" charset="0"/>
              </a:rPr>
            </a:br>
            <a:r>
              <a:rPr lang="es-ES" sz="3200" b="1" dirty="0">
                <a:solidFill>
                  <a:schemeClr val="accent2">
                    <a:lumMod val="75000"/>
                  </a:schemeClr>
                </a:solidFill>
                <a:latin typeface="Tahoma" charset="0"/>
                <a:ea typeface="MS PGothic" charset="0"/>
              </a:rPr>
              <a:t>Propuesta</a:t>
            </a:r>
            <a:endParaRPr lang="es-ES" sz="2000" b="1" dirty="0">
              <a:solidFill>
                <a:schemeClr val="accent2">
                  <a:lumMod val="75000"/>
                </a:schemeClr>
              </a:solidFill>
              <a:latin typeface="Tahoma" charset="0"/>
              <a:ea typeface="MS PGothic" charset="0"/>
            </a:endParaRPr>
          </a:p>
        </p:txBody>
      </p:sp>
      <p:sp>
        <p:nvSpPr>
          <p:cNvPr id="4" name="CuadroTexto 3"/>
          <p:cNvSpPr txBox="1"/>
          <p:nvPr/>
        </p:nvSpPr>
        <p:spPr>
          <a:xfrm>
            <a:off x="2336799" y="114300"/>
            <a:ext cx="9719057" cy="7171194"/>
          </a:xfrm>
          <a:prstGeom prst="rect">
            <a:avLst/>
          </a:prstGeom>
          <a:noFill/>
        </p:spPr>
        <p:txBody>
          <a:bodyPr wrap="square" rtlCol="0">
            <a:spAutoFit/>
          </a:bodyPr>
          <a:lstStyle/>
          <a:p>
            <a:pPr algn="just"/>
            <a:r>
              <a:rPr lang="es-ES_tradnl" sz="2000" dirty="0"/>
              <a:t> - El Gobierno de España debe </a:t>
            </a:r>
            <a:r>
              <a:rPr lang="es-ES_tradnl" sz="2000" dirty="0" smtClean="0"/>
              <a:t>presentar a la </a:t>
            </a:r>
            <a:r>
              <a:rPr lang="es-ES_tradnl" sz="2000" dirty="0" err="1" smtClean="0"/>
              <a:t>Uni</a:t>
            </a:r>
            <a:r>
              <a:rPr lang="es-ES" sz="2000" dirty="0" err="1" smtClean="0"/>
              <a:t>ón</a:t>
            </a:r>
            <a:r>
              <a:rPr lang="es-ES_tradnl" sz="2000" dirty="0" smtClean="0"/>
              <a:t> </a:t>
            </a:r>
            <a:r>
              <a:rPr lang="es-ES_tradnl" sz="2000" dirty="0"/>
              <a:t>en el “</a:t>
            </a:r>
            <a:r>
              <a:rPr lang="es-ES_tradnl" sz="2000" b="1" dirty="0"/>
              <a:t>Acuerdo de </a:t>
            </a:r>
            <a:r>
              <a:rPr lang="es-ES_tradnl" sz="2000" b="1" dirty="0" err="1"/>
              <a:t>Asociaci</a:t>
            </a:r>
            <a:r>
              <a:rPr lang="es-ES" sz="2000" b="1" dirty="0" err="1"/>
              <a:t>ón</a:t>
            </a:r>
            <a:r>
              <a:rPr lang="es-ES" sz="2000" b="1" dirty="0"/>
              <a:t> 2021-2027</a:t>
            </a:r>
            <a:r>
              <a:rPr lang="es-ES" sz="2000" dirty="0" smtClean="0"/>
              <a:t>” </a:t>
            </a:r>
            <a:r>
              <a:rPr lang="es-ES_tradnl" sz="2000" dirty="0" smtClean="0"/>
              <a:t>la </a:t>
            </a:r>
            <a:r>
              <a:rPr lang="es-ES_tradnl" sz="2000" b="1" dirty="0" err="1" smtClean="0"/>
              <a:t>Serran</a:t>
            </a:r>
            <a:r>
              <a:rPr lang="es-ES" sz="2000" b="1" dirty="0" err="1" smtClean="0"/>
              <a:t>ía</a:t>
            </a:r>
            <a:r>
              <a:rPr lang="es-ES" sz="2000" b="1" dirty="0" smtClean="0"/>
              <a:t> Celtibérica </a:t>
            </a:r>
            <a:r>
              <a:rPr lang="es-ES_tradnl" sz="2000" b="1" dirty="0" smtClean="0"/>
              <a:t>y </a:t>
            </a:r>
            <a:r>
              <a:rPr lang="es-ES_tradnl" sz="2000" b="1" dirty="0"/>
              <a:t>la </a:t>
            </a:r>
            <a:r>
              <a:rPr lang="es-ES_tradnl" sz="2000" b="1" dirty="0" smtClean="0"/>
              <a:t>Franja C</a:t>
            </a:r>
            <a:r>
              <a:rPr lang="es-ES" sz="2000" b="1" dirty="0" err="1" smtClean="0"/>
              <a:t>éltica</a:t>
            </a:r>
            <a:r>
              <a:rPr lang="es-ES" sz="2000" dirty="0" smtClean="0"/>
              <a:t>, </a:t>
            </a:r>
            <a:r>
              <a:rPr lang="es-ES" sz="2000" dirty="0"/>
              <a:t>como </a:t>
            </a:r>
            <a:r>
              <a:rPr lang="es-ES_tradnl" sz="2000" dirty="0"/>
              <a:t>“NUTS no administrativas</a:t>
            </a:r>
            <a:r>
              <a:rPr lang="es-ES_tradnl" sz="2000" dirty="0" smtClean="0"/>
              <a:t>” muy escasamente pobladas, para tener </a:t>
            </a:r>
            <a:r>
              <a:rPr lang="es-ES_tradnl" sz="2000" b="1" dirty="0" smtClean="0"/>
              <a:t>el mismo reconocimiento que Laponia</a:t>
            </a:r>
            <a:r>
              <a:rPr lang="es-ES_tradnl" sz="2000" dirty="0" smtClean="0"/>
              <a:t>.</a:t>
            </a:r>
            <a:endParaRPr lang="es-ES" sz="2000" dirty="0"/>
          </a:p>
          <a:p>
            <a:pPr algn="just"/>
            <a:endParaRPr lang="es-ES_tradnl" sz="2000" dirty="0"/>
          </a:p>
          <a:p>
            <a:pPr algn="just"/>
            <a:r>
              <a:rPr lang="es-ES_tradnl" sz="2000" dirty="0"/>
              <a:t>- Como </a:t>
            </a:r>
            <a:r>
              <a:rPr lang="es-ES_tradnl" sz="2000" b="1" dirty="0"/>
              <a:t>“zonas muy desfavorecidas” </a:t>
            </a:r>
            <a:r>
              <a:rPr lang="es-ES_tradnl" sz="2000" dirty="0"/>
              <a:t>se les debe aplicar el </a:t>
            </a:r>
            <a:r>
              <a:rPr lang="es-ES_tradnl" sz="2000" b="1" dirty="0"/>
              <a:t>art</a:t>
            </a:r>
            <a:r>
              <a:rPr lang="es-ES" sz="2000" b="1" dirty="0" err="1"/>
              <a:t>ículo</a:t>
            </a:r>
            <a:r>
              <a:rPr lang="es-ES" sz="2000" b="1" dirty="0"/>
              <a:t> 174 del TFUE</a:t>
            </a:r>
            <a:r>
              <a:rPr lang="es-ES" sz="2000" dirty="0"/>
              <a:t> y disfrutar de forma urgente de </a:t>
            </a:r>
            <a:r>
              <a:rPr lang="es-ES" sz="2000" b="1" dirty="0"/>
              <a:t>la misma fiscalidad diferenciada que las Canarias</a:t>
            </a:r>
            <a:r>
              <a:rPr lang="es-ES" sz="2000" dirty="0"/>
              <a:t>. </a:t>
            </a:r>
          </a:p>
          <a:p>
            <a:pPr algn="just"/>
            <a:endParaRPr lang="es-ES" sz="2000" dirty="0"/>
          </a:p>
          <a:p>
            <a:pPr algn="just"/>
            <a:r>
              <a:rPr lang="es-ES" sz="2000" dirty="0"/>
              <a:t>- Deben ser consideradas además  como </a:t>
            </a:r>
            <a:r>
              <a:rPr lang="es-ES_tradnl" sz="2000" dirty="0"/>
              <a:t>“</a:t>
            </a:r>
            <a:r>
              <a:rPr lang="es-ES_tradnl" sz="2000" b="1" dirty="0"/>
              <a:t>regiones menos desarrolladas</a:t>
            </a:r>
            <a:r>
              <a:rPr lang="es-ES_tradnl" sz="2000" dirty="0"/>
              <a:t>”,</a:t>
            </a:r>
            <a:r>
              <a:rPr lang="es-ES" sz="2000" dirty="0"/>
              <a:t> finalistas de los </a:t>
            </a:r>
            <a:r>
              <a:rPr lang="es-ES" sz="2000" b="1" dirty="0"/>
              <a:t>fondos estructurales y de cohesión</a:t>
            </a:r>
            <a:r>
              <a:rPr lang="es-ES" sz="2000" dirty="0"/>
              <a:t> y ser destinatarias de una </a:t>
            </a:r>
            <a:r>
              <a:rPr lang="es-ES" sz="2000" b="1" dirty="0"/>
              <a:t>Inversión Territorial Integrada</a:t>
            </a:r>
          </a:p>
          <a:p>
            <a:pPr algn="just"/>
            <a:endParaRPr lang="es-ES_tradnl" sz="2000" dirty="0"/>
          </a:p>
          <a:p>
            <a:pPr algn="just"/>
            <a:r>
              <a:rPr lang="es-ES" sz="2000" dirty="0" smtClean="0"/>
              <a:t>- Sus </a:t>
            </a:r>
            <a:r>
              <a:rPr lang="es-ES" sz="2000" dirty="0"/>
              <a:t>altas tasas de envejecimiento y falta de relevo generacional dará lugar a la </a:t>
            </a:r>
            <a:r>
              <a:rPr lang="es-ES" sz="2000" b="1" dirty="0"/>
              <a:t>“extinción del ser humano” </a:t>
            </a:r>
            <a:r>
              <a:rPr lang="es-ES" sz="2000" dirty="0"/>
              <a:t>en la mayor parte del territorio en </a:t>
            </a:r>
            <a:r>
              <a:rPr lang="es-ES" sz="2000" dirty="0" smtClean="0"/>
              <a:t>un futuro próximo, </a:t>
            </a:r>
            <a:r>
              <a:rPr lang="es-ES" sz="2000" dirty="0"/>
              <a:t>por lo que deben ser declaradas </a:t>
            </a:r>
            <a:r>
              <a:rPr lang="es-ES" sz="2000" dirty="0" smtClean="0"/>
              <a:t>de forma urgente en </a:t>
            </a:r>
            <a:r>
              <a:rPr lang="es-ES" sz="2000" dirty="0"/>
              <a:t>situación de </a:t>
            </a:r>
            <a:r>
              <a:rPr lang="es-ES" sz="2000" b="1" dirty="0"/>
              <a:t>“catástrofe demográfica</a:t>
            </a:r>
            <a:r>
              <a:rPr lang="es-ES" sz="2000" b="1" dirty="0" smtClean="0"/>
              <a:t>”</a:t>
            </a:r>
          </a:p>
          <a:p>
            <a:pPr algn="just"/>
            <a:endParaRPr lang="es-ES_tradnl" sz="2000" b="1" dirty="0" smtClean="0"/>
          </a:p>
          <a:p>
            <a:pPr algn="just"/>
            <a:r>
              <a:rPr lang="es-ES" sz="2000" dirty="0" smtClean="0"/>
              <a:t>- Urge </a:t>
            </a:r>
            <a:r>
              <a:rPr lang="es-ES" sz="2000" dirty="0"/>
              <a:t>ratificar la “</a:t>
            </a:r>
            <a:r>
              <a:rPr lang="es-ES" sz="2000" i="1" dirty="0"/>
              <a:t>Proposición no de Ley sobre la inversión territorial integral del Proyecto Serranía Celtibérica contra la despoblación” </a:t>
            </a:r>
            <a:r>
              <a:rPr lang="es-ES" sz="2000" dirty="0"/>
              <a:t>aprobada por las Cortes de Aragón el 31 de marzo de 2015 </a:t>
            </a:r>
            <a:r>
              <a:rPr lang="es-ES" sz="2000" b="1" dirty="0"/>
              <a:t>:</a:t>
            </a:r>
            <a:r>
              <a:rPr lang="es-ES" sz="2000" dirty="0"/>
              <a:t> “</a:t>
            </a:r>
            <a:r>
              <a:rPr lang="es-ES" sz="2000" b="1" dirty="0"/>
              <a:t>Reconozcan el trabajo realizado por el Instituto Celtiberia de Investigación y Desarrollo Rural, y firmar un convenio de colaboración para continuar desarrollando la transferencia de </a:t>
            </a:r>
            <a:r>
              <a:rPr lang="es-ES" sz="2000" b="1" dirty="0" err="1"/>
              <a:t>I+D+i</a:t>
            </a:r>
            <a:r>
              <a:rPr lang="es-ES" sz="2000" b="1" dirty="0"/>
              <a:t> al Proyecto Serranía Celtibérica, en la mayor brevedad posible, incluyendo dotación económica</a:t>
            </a:r>
            <a:r>
              <a:rPr lang="es-ES" sz="2000" dirty="0"/>
              <a:t>.”</a:t>
            </a:r>
          </a:p>
          <a:p>
            <a:pPr algn="just"/>
            <a:endParaRPr lang="es-ES_tradnl" sz="2000" b="1" dirty="0"/>
          </a:p>
          <a:p>
            <a:pPr algn="just"/>
            <a:r>
              <a:rPr lang="es-ES_tradnl" sz="2000" dirty="0"/>
              <a:t> </a:t>
            </a:r>
            <a:endParaRPr lang="es-ES_tradnl" dirty="0"/>
          </a:p>
        </p:txBody>
      </p:sp>
      <p:pic>
        <p:nvPicPr>
          <p:cNvPr id="5" name="Imagen 4">
            <a:extLst>
              <a:ext uri="{FF2B5EF4-FFF2-40B4-BE49-F238E27FC236}">
                <a16:creationId xmlns:a16="http://schemas.microsoft.com/office/drawing/2014/main" xmlns="" id="{61B0A1E2-95C9-5647-8279-0C7342330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84" y="1881173"/>
            <a:ext cx="2129231" cy="3130019"/>
          </a:xfrm>
          <a:prstGeom prst="rect">
            <a:avLst/>
          </a:prstGeom>
        </p:spPr>
      </p:pic>
    </p:spTree>
    <p:extLst>
      <p:ext uri="{BB962C8B-B14F-4D97-AF65-F5344CB8AC3E}">
        <p14:creationId xmlns:p14="http://schemas.microsoft.com/office/powerpoint/2010/main" val="14504373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3"/>
          <p:cNvSpPr>
            <a:spLocks noChangeArrowheads="1"/>
          </p:cNvSpPr>
          <p:nvPr/>
        </p:nvSpPr>
        <p:spPr bwMode="auto">
          <a:xfrm>
            <a:off x="1" y="-93318"/>
            <a:ext cx="12192000" cy="1209675"/>
          </a:xfrm>
          <a:prstGeom prst="rect">
            <a:avLst/>
          </a:prstGeom>
          <a:noFill/>
          <a:ln w="9525">
            <a:noFill/>
            <a:miter lim="800000"/>
            <a:headEnd/>
            <a:tailEnd/>
          </a:ln>
          <a:effectLst/>
        </p:spPr>
        <p:txBody>
          <a:bodyPr anchor="ctr" anchorCtr="1"/>
          <a:lstStyle>
            <a:lvl1pPr eaLnBrk="0" hangingPunct="0">
              <a:defRPr kumimoji="1" sz="2400">
                <a:solidFill>
                  <a:schemeClr val="tx1"/>
                </a:solidFill>
                <a:latin typeface="Times New Roman" charset="0"/>
                <a:ea typeface="ＭＳ Ｐゴシック" charset="-128"/>
              </a:defRPr>
            </a:lvl1pPr>
            <a:lvl2pPr marL="742950" indent="-285750" eaLnBrk="0" hangingPunct="0">
              <a:defRPr kumimoji="1" sz="2400">
                <a:solidFill>
                  <a:schemeClr val="tx1"/>
                </a:solidFill>
                <a:latin typeface="Times New Roman" charset="0"/>
                <a:ea typeface="ＭＳ Ｐゴシック" charset="-128"/>
              </a:defRPr>
            </a:lvl2pPr>
            <a:lvl3pPr marL="1143000" indent="-228600" eaLnBrk="0" hangingPunct="0">
              <a:defRPr kumimoji="1" sz="2400">
                <a:solidFill>
                  <a:schemeClr val="tx1"/>
                </a:solidFill>
                <a:latin typeface="Times New Roman" charset="0"/>
                <a:ea typeface="ＭＳ Ｐゴシック" charset="-128"/>
              </a:defRPr>
            </a:lvl3pPr>
            <a:lvl4pPr marL="1600200" indent="-228600" eaLnBrk="0" hangingPunct="0">
              <a:defRPr kumimoji="1" sz="2400">
                <a:solidFill>
                  <a:schemeClr val="tx1"/>
                </a:solidFill>
                <a:latin typeface="Times New Roman" charset="0"/>
                <a:ea typeface="ＭＳ Ｐゴシック" charset="-128"/>
              </a:defRPr>
            </a:lvl4pPr>
            <a:lvl5pPr marL="2057400" indent="-228600" eaLnBrk="0" hangingPunct="0">
              <a:defRPr kumimoji="1" sz="2400">
                <a:solidFill>
                  <a:schemeClr val="tx1"/>
                </a:solidFill>
                <a:latin typeface="Times New Roman"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Times New Roman"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Times New Roman"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Times New Roman"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Times New Roman" charset="0"/>
                <a:ea typeface="ＭＳ Ｐゴシック" charset="-128"/>
              </a:defRPr>
            </a:lvl9pPr>
          </a:lstStyle>
          <a:p>
            <a:pPr eaLnBrk="1" hangingPunct="1"/>
            <a:r>
              <a:rPr lang="es-ES" altLang="es-ES_tradnl" sz="3600" dirty="0" smtClean="0">
                <a:solidFill>
                  <a:schemeClr val="tx2"/>
                </a:solidFill>
                <a:effectLst>
                  <a:outerShdw blurRad="38100" dist="38100" dir="2700000" algn="tl">
                    <a:srgbClr val="000000"/>
                  </a:outerShdw>
                </a:effectLst>
              </a:rPr>
              <a:t>Gracias </a:t>
            </a:r>
            <a:r>
              <a:rPr lang="es-ES" altLang="es-ES_tradnl" sz="3600" dirty="0">
                <a:solidFill>
                  <a:schemeClr val="tx2"/>
                </a:solidFill>
                <a:effectLst>
                  <a:outerShdw blurRad="38100" dist="38100" dir="2700000" algn="tl">
                    <a:srgbClr val="000000"/>
                  </a:outerShdw>
                </a:effectLst>
              </a:rPr>
              <a:t>por su </a:t>
            </a:r>
            <a:r>
              <a:rPr lang="es-ES" altLang="es-ES_tradnl" sz="3600" dirty="0" smtClean="0">
                <a:solidFill>
                  <a:schemeClr val="tx2"/>
                </a:solidFill>
                <a:effectLst>
                  <a:outerShdw blurRad="38100" dist="38100" dir="2700000" algn="tl">
                    <a:srgbClr val="000000"/>
                  </a:outerShdw>
                </a:effectLst>
              </a:rPr>
              <a:t>atención</a:t>
            </a:r>
            <a:endParaRPr lang="es-ES" altLang="es-ES_tradnl" sz="3600" dirty="0" smtClean="0">
              <a:solidFill>
                <a:schemeClr val="tx2"/>
              </a:solidFill>
              <a:effectLst>
                <a:outerShdw blurRad="38100" dist="38100" dir="2700000" algn="tl">
                  <a:srgbClr val="000000"/>
                </a:outerShdw>
              </a:effectLst>
            </a:endParaRPr>
          </a:p>
        </p:txBody>
      </p:sp>
      <p:sp>
        <p:nvSpPr>
          <p:cNvPr id="214023" name="Rectangle 7"/>
          <p:cNvSpPr>
            <a:spLocks noChangeArrowheads="1"/>
          </p:cNvSpPr>
          <p:nvPr/>
        </p:nvSpPr>
        <p:spPr bwMode="auto">
          <a:xfrm>
            <a:off x="0" y="1828800"/>
            <a:ext cx="12192000" cy="655638"/>
          </a:xfrm>
          <a:prstGeom prst="rect">
            <a:avLst/>
          </a:prstGeom>
          <a:noFill/>
          <a:ln w="9525">
            <a:noFill/>
            <a:miter lim="800000"/>
            <a:headEnd/>
            <a:tailEnd/>
          </a:ln>
          <a:effectLst/>
        </p:spPr>
        <p:txBody>
          <a:bodyPr anchor="ctr" anchorCtr="1"/>
          <a:lstStyle/>
          <a:p>
            <a:pPr algn="ctr">
              <a:defRPr/>
            </a:pPr>
            <a:endParaRPr lang="es-ES">
              <a:solidFill>
                <a:schemeClr val="tx2"/>
              </a:solidFill>
              <a:effectLst>
                <a:outerShdw blurRad="38100" dist="38100" dir="2700000" algn="tl">
                  <a:srgbClr val="000000"/>
                </a:outerShdw>
              </a:effectLst>
              <a:ea typeface="ＭＳ Ｐゴシック" charset="0"/>
              <a:cs typeface="ＭＳ Ｐゴシック" charset="0"/>
            </a:endParaRPr>
          </a:p>
        </p:txBody>
      </p:sp>
      <p:pic>
        <p:nvPicPr>
          <p:cNvPr id="6" name="Imagen 5">
            <a:extLst>
              <a:ext uri="{FF2B5EF4-FFF2-40B4-BE49-F238E27FC236}">
                <a16:creationId xmlns:a16="http://schemas.microsoft.com/office/drawing/2014/main" xmlns="" id="{2C93062E-CE6B-EC4B-B2B8-770B8CAAEFE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790700" y="1016000"/>
            <a:ext cx="8737600" cy="5676900"/>
          </a:xfrm>
          <a:prstGeom prst="rect">
            <a:avLst/>
          </a:prstGeom>
        </p:spPr>
      </p:pic>
    </p:spTree>
    <p:extLst>
      <p:ext uri="{BB962C8B-B14F-4D97-AF65-F5344CB8AC3E}">
        <p14:creationId xmlns:p14="http://schemas.microsoft.com/office/powerpoint/2010/main" val="138910804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idx="4294967295"/>
          </p:nvPr>
        </p:nvSpPr>
        <p:spPr>
          <a:xfrm>
            <a:off x="473336" y="151110"/>
            <a:ext cx="11349318" cy="875490"/>
          </a:xfrm>
        </p:spPr>
        <p:txBody>
          <a:bodyPr>
            <a:noAutofit/>
          </a:bodyPr>
          <a:lstStyle/>
          <a:p>
            <a:pPr algn="ctr"/>
            <a:r>
              <a:rPr lang="en-GB" altLang="fr-FR" sz="2000" b="1" dirty="0" err="1">
                <a:solidFill>
                  <a:schemeClr val="accent2">
                    <a:lumMod val="50000"/>
                  </a:schemeClr>
                </a:solidFill>
                <a:latin typeface="Arial" charset="0"/>
                <a:ea typeface="Arial" charset="0"/>
                <a:cs typeface="Arial" charset="0"/>
                <a:sym typeface="Verdana" charset="0"/>
              </a:rPr>
              <a:t>En</a:t>
            </a:r>
            <a:r>
              <a:rPr lang="en-GB" altLang="fr-FR" sz="2000" b="1" dirty="0">
                <a:solidFill>
                  <a:schemeClr val="accent2">
                    <a:lumMod val="50000"/>
                  </a:schemeClr>
                </a:solidFill>
                <a:latin typeface="Arial" charset="0"/>
                <a:ea typeface="Arial" charset="0"/>
                <a:cs typeface="Arial" charset="0"/>
                <a:sym typeface="Verdana" charset="0"/>
              </a:rPr>
              <a:t> 2012 </a:t>
            </a:r>
            <a:r>
              <a:rPr lang="en-GB" altLang="fr-FR" sz="2000" b="1" dirty="0" smtClean="0">
                <a:solidFill>
                  <a:schemeClr val="accent2">
                    <a:lumMod val="50000"/>
                  </a:schemeClr>
                </a:solidFill>
                <a:latin typeface="Arial" charset="0"/>
                <a:ea typeface="Arial" charset="0"/>
                <a:cs typeface="Arial" charset="0"/>
                <a:sym typeface="Verdana" charset="0"/>
              </a:rPr>
              <a:t>el </a:t>
            </a:r>
            <a:r>
              <a:rPr lang="en-GB" altLang="fr-FR" sz="2000" b="1" dirty="0" err="1" smtClean="0">
                <a:solidFill>
                  <a:schemeClr val="accent2">
                    <a:lumMod val="50000"/>
                  </a:schemeClr>
                </a:solidFill>
                <a:latin typeface="Arial" charset="0"/>
                <a:ea typeface="Arial" charset="0"/>
                <a:cs typeface="Arial" charset="0"/>
                <a:sym typeface="Verdana" charset="0"/>
              </a:rPr>
              <a:t>trabajo</a:t>
            </a:r>
            <a:r>
              <a:rPr lang="en-GB" altLang="fr-FR" sz="2000" b="1" dirty="0" smtClean="0">
                <a:solidFill>
                  <a:schemeClr val="accent2">
                    <a:lumMod val="50000"/>
                  </a:schemeClr>
                </a:solidFill>
                <a:latin typeface="Arial" charset="0"/>
                <a:ea typeface="Arial" charset="0"/>
                <a:cs typeface="Arial" charset="0"/>
                <a:sym typeface="Verdana" charset="0"/>
              </a:rPr>
              <a:t> </a:t>
            </a:r>
            <a:r>
              <a:rPr lang="en-GB" altLang="fr-FR" sz="2000" b="1" dirty="0">
                <a:solidFill>
                  <a:schemeClr val="accent2">
                    <a:lumMod val="50000"/>
                  </a:schemeClr>
                </a:solidFill>
                <a:latin typeface="Arial" charset="0"/>
                <a:ea typeface="Arial" charset="0"/>
                <a:cs typeface="Arial" charset="0"/>
                <a:sym typeface="Verdana" charset="0"/>
              </a:rPr>
              <a:t>final de m</a:t>
            </a:r>
            <a:r>
              <a:rPr lang="es-ES" altLang="fr-FR" sz="2000" b="1" dirty="0">
                <a:solidFill>
                  <a:schemeClr val="accent2">
                    <a:lumMod val="50000"/>
                  </a:schemeClr>
                </a:solidFill>
                <a:latin typeface="Arial" charset="0"/>
                <a:ea typeface="Arial" charset="0"/>
                <a:cs typeface="Arial" charset="0"/>
                <a:sym typeface="Verdana" charset="0"/>
              </a:rPr>
              <a:t>áster sobre Sistemas de Información Demográfica </a:t>
            </a:r>
            <a:r>
              <a:rPr lang="es-ES" altLang="fr-FR" sz="2000" b="1" dirty="0" smtClean="0">
                <a:solidFill>
                  <a:schemeClr val="accent2">
                    <a:lumMod val="50000"/>
                  </a:schemeClr>
                </a:solidFill>
                <a:latin typeface="Arial" charset="0"/>
                <a:ea typeface="Arial" charset="0"/>
                <a:cs typeface="Arial" charset="0"/>
                <a:sym typeface="Verdana" charset="0"/>
              </a:rPr>
              <a:t>analiza </a:t>
            </a:r>
            <a:r>
              <a:rPr lang="es-ES" altLang="fr-FR" sz="2000" b="1" dirty="0">
                <a:solidFill>
                  <a:schemeClr val="accent2">
                    <a:lumMod val="50000"/>
                  </a:schemeClr>
                </a:solidFill>
                <a:latin typeface="Arial" charset="0"/>
                <a:ea typeface="Arial" charset="0"/>
                <a:cs typeface="Arial" charset="0"/>
                <a:sym typeface="Verdana" charset="0"/>
              </a:rPr>
              <a:t>la situación de Serranía Celtibérica en el marco europeo</a:t>
            </a:r>
            <a:endParaRPr lang="en-GB" altLang="fr-FR" sz="2000" b="1" dirty="0">
              <a:solidFill>
                <a:schemeClr val="accent2">
                  <a:lumMod val="50000"/>
                </a:schemeClr>
              </a:solidFill>
              <a:latin typeface="Arial" charset="0"/>
              <a:ea typeface="Arial" charset="0"/>
              <a:cs typeface="Arial" charset="0"/>
              <a:sym typeface="Verdana" charset="0"/>
            </a:endParaRPr>
          </a:p>
        </p:txBody>
      </p:sp>
      <p:sp>
        <p:nvSpPr>
          <p:cNvPr id="24579" name="Rectangle 5"/>
          <p:cNvSpPr>
            <a:spLocks noGrp="1" noChangeArrowheads="1"/>
          </p:cNvSpPr>
          <p:nvPr>
            <p:ph type="body" idx="4294967295"/>
          </p:nvPr>
        </p:nvSpPr>
        <p:spPr>
          <a:xfrm>
            <a:off x="1992314" y="2420939"/>
            <a:ext cx="8351837" cy="3887787"/>
          </a:xfrm>
        </p:spPr>
        <p:txBody>
          <a:bodyPr/>
          <a:lstStyle/>
          <a:p>
            <a:endParaRPr lang="en-GB" altLang="fr-FR" sz="1600" b="1" dirty="0">
              <a:ea typeface="Arial Unicode MS" charset="0"/>
              <a:sym typeface="Verdana" charset="0"/>
            </a:endParaRPr>
          </a:p>
        </p:txBody>
      </p:sp>
      <p:sp>
        <p:nvSpPr>
          <p:cNvPr id="3" name="CuadroTexto 2"/>
          <p:cNvSpPr txBox="1"/>
          <p:nvPr/>
        </p:nvSpPr>
        <p:spPr>
          <a:xfrm>
            <a:off x="7994695" y="1536778"/>
            <a:ext cx="4194059" cy="4401205"/>
          </a:xfrm>
          <a:prstGeom prst="rect">
            <a:avLst/>
          </a:prstGeom>
          <a:noFill/>
        </p:spPr>
        <p:txBody>
          <a:bodyPr wrap="square" rtlCol="0">
            <a:spAutoFit/>
          </a:bodyPr>
          <a:lstStyle/>
          <a:p>
            <a:r>
              <a:rPr lang="es-ES_tradnl" sz="2000" b="1" dirty="0"/>
              <a:t>Identifica </a:t>
            </a:r>
            <a:r>
              <a:rPr lang="es-ES_tradnl" sz="2000" b="1" dirty="0" err="1"/>
              <a:t>Serran</a:t>
            </a:r>
            <a:r>
              <a:rPr lang="es-ES" sz="2000" b="1" dirty="0" err="1"/>
              <a:t>ía</a:t>
            </a:r>
            <a:r>
              <a:rPr lang="es-ES" sz="2000" b="1" dirty="0"/>
              <a:t> Celtibérica como:     </a:t>
            </a:r>
          </a:p>
          <a:p>
            <a:r>
              <a:rPr lang="es-ES" sz="2000" b="1" dirty="0"/>
              <a:t> - Zona Rural Remota, </a:t>
            </a:r>
          </a:p>
          <a:p>
            <a:r>
              <a:rPr lang="es-ES" sz="2000" b="1" dirty="0"/>
              <a:t>- Montañosa</a:t>
            </a:r>
          </a:p>
          <a:p>
            <a:r>
              <a:rPr lang="es-ES" sz="2000" b="1" dirty="0"/>
              <a:t>- Muy Escasamente Poblada</a:t>
            </a:r>
            <a:r>
              <a:rPr lang="es-ES" sz="2000" dirty="0"/>
              <a:t> (con una densidad inferior a 8 </a:t>
            </a:r>
            <a:r>
              <a:rPr lang="es-ES" sz="2000" dirty="0" err="1"/>
              <a:t>hab</a:t>
            </a:r>
            <a:r>
              <a:rPr lang="es-ES" sz="2000" dirty="0"/>
              <a:t>/km</a:t>
            </a:r>
            <a:r>
              <a:rPr lang="es-ES" sz="2000" baseline="30000" dirty="0"/>
              <a:t>2</a:t>
            </a:r>
            <a:r>
              <a:rPr lang="es-ES" sz="2000" dirty="0"/>
              <a:t>.</a:t>
            </a:r>
          </a:p>
          <a:p>
            <a:endParaRPr lang="es-ES" sz="2000" dirty="0"/>
          </a:p>
          <a:p>
            <a:endParaRPr lang="es-ES" sz="2000" dirty="0"/>
          </a:p>
          <a:p>
            <a:endParaRPr lang="es-ES" sz="2000" dirty="0"/>
          </a:p>
          <a:p>
            <a:pPr algn="just"/>
            <a:r>
              <a:rPr lang="es-ES" sz="2000" b="1" dirty="0"/>
              <a:t>Tres tipos de regiones que según la Unión Europea debía ser finalistas de fondos europeos</a:t>
            </a:r>
            <a:r>
              <a:rPr lang="es-ES" sz="2000" dirty="0"/>
              <a:t> junto con las</a:t>
            </a:r>
          </a:p>
          <a:p>
            <a:r>
              <a:rPr lang="es-ES" sz="2000" dirty="0"/>
              <a:t>- Fronterizas</a:t>
            </a:r>
          </a:p>
          <a:p>
            <a:r>
              <a:rPr lang="es-ES" sz="2000" dirty="0"/>
              <a:t>- Insulares</a:t>
            </a:r>
          </a:p>
          <a:p>
            <a:r>
              <a:rPr lang="es-ES" sz="2000" dirty="0"/>
              <a:t>- </a:t>
            </a:r>
            <a:r>
              <a:rPr lang="es-ES" sz="2000" dirty="0" err="1"/>
              <a:t>Ultraperiféricas</a:t>
            </a:r>
            <a:endParaRPr lang="es-ES_tradnl" sz="2000" dirty="0"/>
          </a:p>
        </p:txBody>
      </p:sp>
      <p:pic>
        <p:nvPicPr>
          <p:cNvPr id="8" name="Picture 6">
            <a:extLst>
              <a:ext uri="{FF2B5EF4-FFF2-40B4-BE49-F238E27FC236}">
                <a16:creationId xmlns:a16="http://schemas.microsoft.com/office/drawing/2014/main" xmlns="" id="{24839A97-BF41-F24B-AD75-B7EF42BF0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5411" y="1282700"/>
            <a:ext cx="5346989" cy="5341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1053955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Aspect</Template>
  <TotalTime>5776</TotalTime>
  <Words>4439</Words>
  <Application>Microsoft Macintosh PowerPoint</Application>
  <PresentationFormat>Panorámica</PresentationFormat>
  <Paragraphs>455</Paragraphs>
  <Slides>87</Slides>
  <Notes>11</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87</vt:i4>
      </vt:variant>
    </vt:vector>
  </HeadingPairs>
  <TitlesOfParts>
    <vt:vector size="99" baseType="lpstr">
      <vt:lpstr>Arial Unicode MS</vt:lpstr>
      <vt:lpstr>Calibri</vt:lpstr>
      <vt:lpstr>Calibri Light</vt:lpstr>
      <vt:lpstr>MS PGothic</vt:lpstr>
      <vt:lpstr>ＭＳ Ｐゴシック</vt:lpstr>
      <vt:lpstr>New York</vt:lpstr>
      <vt:lpstr>Tahoma</vt:lpstr>
      <vt:lpstr>Times New Roman</vt:lpstr>
      <vt:lpstr>Verdana</vt:lpstr>
      <vt:lpstr>Wingdings</vt:lpstr>
      <vt:lpstr>Arial</vt:lpstr>
      <vt:lpstr>Tema de Office</vt:lpstr>
      <vt:lpstr>    </vt:lpstr>
      <vt:lpstr>Presentación de PowerPoint</vt:lpstr>
      <vt:lpstr>Los países nórdicos (El clima más extremo de Europa)</vt:lpstr>
      <vt:lpstr>        REGIO-GIS propone en el 2007 como “áreas escasamente pobladas” las  NUTs 3 o provincias con menos de 12,5 hab/km2.      Por lo que menos de 8 hab/km2 pasa a considerarse “muy baja densidad de población”.</vt:lpstr>
      <vt:lpstr>     </vt:lpstr>
      <vt:lpstr>     </vt:lpstr>
      <vt:lpstr>El Ayuntamiento de Calatayud encargó en el 2007 al Centro de Estudios Celtibéricos de Segeda la elaboración de la Ruta Celtibérica para que, en aplicación de la “Ley de Desarrollo Rural Sostenible” se creara  empleo por medio del turismo cultural</vt:lpstr>
      <vt:lpstr>Se identificó un territorio despoblado hasta entonces no percibido, por extenderse por 9 provincias y la comunidad de La Rioja. Se delimitó con la cota superior a 700 metros, corresponde al hoy denominado “Sistema Ibérico”, que hasta 1920 se llamaba “Montañas Celtibéricas”, por lo que propuse denominarlo “Serranía Celtibérica”</vt:lpstr>
      <vt:lpstr>En 2012 el trabajo final de máster sobre Sistemas de Información Demográfica analiza la situación de Serranía Celtibérica en el marco europeo</vt:lpstr>
      <vt:lpstr>    </vt:lpstr>
      <vt:lpstr>    </vt:lpstr>
      <vt:lpstr>    </vt:lpstr>
      <vt:lpstr>    </vt:lpstr>
      <vt:lpstr>    </vt:lpstr>
      <vt:lpstr>    </vt:lpstr>
      <vt:lpstr>    </vt:lpstr>
      <vt:lpstr>    </vt:lpstr>
      <vt:lpstr>    </vt:lpstr>
      <vt:lpstr>    </vt:lpstr>
      <vt:lpstr>Presentación de PowerPoint</vt:lpstr>
      <vt:lpstr>Presentación de PowerPoint</vt:lpstr>
      <vt:lpstr>Serranía Celtibérica, el mayor desierto por despoblación de la Unión Europea</vt:lpstr>
      <vt:lpstr>Presentación de PowerPoint</vt:lpstr>
      <vt:lpstr>Presentación de PowerPoint</vt:lpstr>
      <vt:lpstr>Presentación de PowerPoint</vt:lpstr>
      <vt:lpstr>                      Evolución Demográfica de España           </vt:lpstr>
      <vt:lpstr> Municipios Escasamente Poblados</vt:lpstr>
      <vt:lpstr> </vt:lpstr>
      <vt:lpstr> </vt:lpstr>
      <vt:lpstr> </vt:lpstr>
      <vt:lpstr> </vt:lpstr>
      <vt:lpstr> </vt:lpstr>
      <vt:lpstr> </vt:lpstr>
      <vt:lpstr> </vt:lpstr>
      <vt:lpstr>Evolución de la población de la “España Abandonada”  </vt:lpstr>
      <vt:lpstr>Presentación de PowerPoint</vt:lpstr>
      <vt:lpstr>               </vt:lpstr>
      <vt:lpstr>REGLAMENTO DE EJECUCIÓN (UE) 2019/1130 DE LA COMISIÓN  de 2 de julio de 2019   relativo a las condiciones uniformes para la aplicación armonizada de las tipologías territoriales con arreglo al Reglamento (CE) n.o 1059/2003 del Parlamento Europeo y del Consejo</vt:lpstr>
      <vt:lpstr>“NUTS no Administrativas”  “Áreas Urbanas Funcionales”  (Definidas desde 2010, Eurostat proporciona información sobre 171 variables y 62 indicadores de demografía, economía, sociedad, educación, medio ambiente, transporte, comunicaciones, cultura, ocio, etc. etc.)</vt:lpstr>
      <vt:lpstr>“NUTS no Administrativas”  “Áreas Escasamente Pobladas”</vt:lpstr>
      <vt:lpstr>Áreas del Sur de Europa Escasamente Pobladas (SESPAs)  (Sourthern Europe Sparsely Populated Areas)</vt:lpstr>
      <vt:lpstr>Presentación de PowerPoint</vt:lpstr>
      <vt:lpstr>Presentación de PowerPoint</vt:lpstr>
      <vt:lpstr>Presentación de PowerPoint</vt:lpstr>
      <vt:lpstr>Presentación de PowerPoint</vt:lpstr>
      <vt:lpstr> </vt:lpstr>
      <vt:lpstr>Presentación de PowerPoint</vt:lpstr>
      <vt:lpstr> </vt:lpstr>
      <vt:lpstr> </vt:lpstr>
      <vt:lpstr>            </vt:lpstr>
      <vt:lpstr>Presentación de PowerPoint</vt:lpstr>
      <vt:lpstr>La Eurodiputada Inmaculada Rodríguez-Piñero Fernández (PSOE) solicita respuesta escrita al Parlamento Europeo (30 de marzo de 2017)</vt:lpstr>
      <vt:lpstr>Presentación de PowerPoint</vt:lpstr>
      <vt:lpstr>Propuestas de una ITI para Serranía Celtibérica, incumplidas</vt:lpstr>
      <vt:lpstr>                 ¿Cómo definimos lo que está pasando en la Serranía Celtibérica?  No estamos ante un problema estructural  Más montañosa es Suiza Más frío hace en Moscú o en Nueva York       </vt:lpstr>
      <vt:lpstr>                      </vt:lpstr>
      <vt:lpstr>                 Las Zonas Escasamente Pobladas  Financiación  Fiscalidad diferenciada        </vt:lpstr>
      <vt:lpstr>    </vt:lpstr>
      <vt:lpstr>Presentación de PowerPoint</vt:lpstr>
      <vt:lpstr>Presentación de PowerPoint</vt:lpstr>
      <vt:lpstr>Presentación de PowerPoint</vt:lpstr>
      <vt:lpstr>Presentación de PowerPoint</vt:lpstr>
      <vt:lpstr>Presentación de PowerPoint</vt:lpstr>
      <vt:lpstr>    </vt:lpstr>
      <vt:lpstr>   </vt:lpstr>
      <vt:lpstr>   </vt:lpstr>
      <vt:lpstr>   A la Serranía Celtibérica (zona rural remota, muy escasamente poblada y montañosa) debe aplicarse el Artículo 174 del Tratado de Funcionamiento de la Unión Europea En el que se basa toda la Política de Cohesión de la Unión Europea   </vt:lpstr>
      <vt:lpstr>    </vt:lpstr>
      <vt:lpstr>    </vt:lpstr>
      <vt:lpstr>     </vt:lpstr>
      <vt:lpstr>Presentación de PowerPoint</vt:lpstr>
      <vt:lpstr> </vt:lpstr>
      <vt:lpstr>   </vt:lpstr>
      <vt:lpstr>Aragón</vt:lpstr>
      <vt:lpstr>La financiación de Aragón  El Foro de Comunidades por el Cambio Demográfico pide una financiación justa </vt:lpstr>
      <vt:lpstr>Presentación de PowerPoint</vt:lpstr>
      <vt:lpstr>Presentación de PowerPoint</vt:lpstr>
      <vt:lpstr>Presentación de PowerPoint</vt:lpstr>
      <vt:lpstr>Presentación de PowerPoint</vt:lpstr>
      <vt:lpstr>    </vt:lpstr>
      <vt:lpstr>Presentación de PowerPoint</vt:lpstr>
      <vt:lpstr>Aragón comparte con otras Comunidades tres “Zonas Escasamente Pobladas”</vt:lpstr>
      <vt:lpstr>El 3 de julio de 2020 se reunieron en Soria  los presidentes de  Aragón, Castilla-La Mancha y  Castilla y León  (El 15 de diciembre en Talavera de la Reina El 13 de marzo de de 2021 en Albarracín)   </vt:lpstr>
      <vt:lpstr>    </vt:lpstr>
      <vt:lpstr>Presentación de PowerPoint</vt:lpstr>
      <vt:lpstr> Propuesta</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Cadia</dc:creator>
  <cp:lastModifiedBy>Usuario de Microsoft Office</cp:lastModifiedBy>
  <cp:revision>248</cp:revision>
  <cp:lastPrinted>2020-06-28T18:00:43Z</cp:lastPrinted>
  <dcterms:created xsi:type="dcterms:W3CDTF">2019-11-18T23:58:44Z</dcterms:created>
  <dcterms:modified xsi:type="dcterms:W3CDTF">2021-08-28T06:02:41Z</dcterms:modified>
</cp:coreProperties>
</file>